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4"/>
    <p:sldMasterId id="2147483765" r:id="rId5"/>
  </p:sldMasterIdLst>
  <p:notesMasterIdLst>
    <p:notesMasterId r:id="rId61"/>
  </p:notesMasterIdLst>
  <p:sldIdLst>
    <p:sldId id="256" r:id="rId6"/>
    <p:sldId id="363" r:id="rId7"/>
    <p:sldId id="364" r:id="rId8"/>
    <p:sldId id="261" r:id="rId9"/>
    <p:sldId id="311" r:id="rId10"/>
    <p:sldId id="312" r:id="rId11"/>
    <p:sldId id="313" r:id="rId12"/>
    <p:sldId id="314" r:id="rId13"/>
    <p:sldId id="315" r:id="rId14"/>
    <p:sldId id="316" r:id="rId15"/>
    <p:sldId id="317" r:id="rId16"/>
    <p:sldId id="318" r:id="rId17"/>
    <p:sldId id="319" r:id="rId18"/>
    <p:sldId id="320" r:id="rId19"/>
    <p:sldId id="321" r:id="rId20"/>
    <p:sldId id="322" r:id="rId21"/>
    <p:sldId id="323" r:id="rId22"/>
    <p:sldId id="325" r:id="rId23"/>
    <p:sldId id="326" r:id="rId24"/>
    <p:sldId id="327" r:id="rId25"/>
    <p:sldId id="328" r:id="rId26"/>
    <p:sldId id="329" r:id="rId27"/>
    <p:sldId id="330" r:id="rId28"/>
    <p:sldId id="331" r:id="rId29"/>
    <p:sldId id="332" r:id="rId30"/>
    <p:sldId id="334" r:id="rId31"/>
    <p:sldId id="333" r:id="rId32"/>
    <p:sldId id="335" r:id="rId33"/>
    <p:sldId id="336" r:id="rId34"/>
    <p:sldId id="337" r:id="rId35"/>
    <p:sldId id="338" r:id="rId36"/>
    <p:sldId id="339" r:id="rId37"/>
    <p:sldId id="340" r:id="rId38"/>
    <p:sldId id="341" r:id="rId39"/>
    <p:sldId id="342" r:id="rId40"/>
    <p:sldId id="343" r:id="rId41"/>
    <p:sldId id="344" r:id="rId42"/>
    <p:sldId id="345" r:id="rId43"/>
    <p:sldId id="346" r:id="rId44"/>
    <p:sldId id="347" r:id="rId45"/>
    <p:sldId id="348" r:id="rId46"/>
    <p:sldId id="349" r:id="rId47"/>
    <p:sldId id="350" r:id="rId48"/>
    <p:sldId id="351" r:id="rId49"/>
    <p:sldId id="352" r:id="rId50"/>
    <p:sldId id="353" r:id="rId51"/>
    <p:sldId id="354" r:id="rId52"/>
    <p:sldId id="355" r:id="rId53"/>
    <p:sldId id="356" r:id="rId54"/>
    <p:sldId id="357" r:id="rId55"/>
    <p:sldId id="358" r:id="rId56"/>
    <p:sldId id="359" r:id="rId57"/>
    <p:sldId id="360" r:id="rId58"/>
    <p:sldId id="361" r:id="rId59"/>
    <p:sldId id="365" r:id="rId60"/>
  </p:sldIdLst>
  <p:sldSz cx="9144000" cy="6858000" type="screen4x3"/>
  <p:notesSz cx="6858000" cy="9144000"/>
  <p:custDataLst>
    <p:tags r:id="rId6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720B"/>
    <a:srgbClr val="F79B4F"/>
    <a:srgbClr val="D89102"/>
    <a:srgbClr val="003BC0"/>
    <a:srgbClr val="E20071"/>
    <a:srgbClr val="E20087"/>
    <a:srgbClr val="FFABCB"/>
    <a:srgbClr val="6F4001"/>
    <a:srgbClr val="CC9900"/>
    <a:srgbClr val="157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882" autoAdjust="0"/>
    <p:restoredTop sz="94660"/>
  </p:normalViewPr>
  <p:slideViewPr>
    <p:cSldViewPr>
      <p:cViewPr varScale="1">
        <p:scale>
          <a:sx n="108" d="100"/>
          <a:sy n="108" d="100"/>
        </p:scale>
        <p:origin x="2094" y="108"/>
      </p:cViewPr>
      <p:guideLst>
        <p:guide orient="horz" pos="216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tableStyles" Target="tableStyles.xml"/><Relationship Id="rId5" Type="http://schemas.openxmlformats.org/officeDocument/2006/relationships/slideMaster" Target="slideMasters/slideMaster2.xml"/><Relationship Id="rId61" Type="http://schemas.openxmlformats.org/officeDocument/2006/relationships/notesMaster" Target="notesMasters/notesMaster1.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65E165-560D-490D-A904-43C47E0AC1F6}"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972187D-8C90-43B3-83A9-F15CCD063916}">
      <dgm:prSet phldrT="[Text]" custT="1"/>
      <dgm:spPr>
        <a:solidFill>
          <a:srgbClr val="00B050"/>
        </a:solidFill>
      </dgm:spPr>
      <dgm:t>
        <a:bodyPr/>
        <a:lstStyle/>
        <a:p>
          <a:r>
            <a:rPr lang="en-US" sz="1800" b="1" dirty="0"/>
            <a:t>1. Sequence Check</a:t>
          </a:r>
        </a:p>
      </dgm:t>
    </dgm:pt>
    <dgm:pt modelId="{6044BD80-612A-4A70-9E02-E8DD4A377A00}" type="parTrans" cxnId="{363047FA-F426-4337-8568-19931AE44917}">
      <dgm:prSet/>
      <dgm:spPr/>
      <dgm:t>
        <a:bodyPr/>
        <a:lstStyle/>
        <a:p>
          <a:endParaRPr lang="en-US" sz="1800" b="1"/>
        </a:p>
      </dgm:t>
    </dgm:pt>
    <dgm:pt modelId="{53E94BE0-B74B-4E14-868F-C05F4F91BCB5}" type="sibTrans" cxnId="{363047FA-F426-4337-8568-19931AE44917}">
      <dgm:prSet/>
      <dgm:spPr/>
      <dgm:t>
        <a:bodyPr/>
        <a:lstStyle/>
        <a:p>
          <a:endParaRPr lang="en-US" sz="1800" b="1"/>
        </a:p>
      </dgm:t>
    </dgm:pt>
    <dgm:pt modelId="{A6FB1F9A-83D7-44C5-A380-5DEF9C320D31}">
      <dgm:prSet phldrT="[Text]" custT="1"/>
      <dgm:spPr/>
      <dgm:t>
        <a:bodyPr/>
        <a:lstStyle/>
        <a:p>
          <a:r>
            <a:rPr lang="en-US" sz="1800" b="1" dirty="0"/>
            <a:t>2. Existence Check</a:t>
          </a:r>
        </a:p>
      </dgm:t>
    </dgm:pt>
    <dgm:pt modelId="{3C8853C4-0343-4854-BB03-A12532B1B45E}" type="parTrans" cxnId="{C200E20F-807F-4B96-845D-2048B1E6C8FB}">
      <dgm:prSet/>
      <dgm:spPr/>
      <dgm:t>
        <a:bodyPr/>
        <a:lstStyle/>
        <a:p>
          <a:endParaRPr lang="en-US" sz="1800" b="1"/>
        </a:p>
      </dgm:t>
    </dgm:pt>
    <dgm:pt modelId="{FF298A29-8EF4-498E-9F71-BE4E01D42323}" type="sibTrans" cxnId="{C200E20F-807F-4B96-845D-2048B1E6C8FB}">
      <dgm:prSet/>
      <dgm:spPr/>
      <dgm:t>
        <a:bodyPr/>
        <a:lstStyle/>
        <a:p>
          <a:endParaRPr lang="en-US" sz="1800" b="1"/>
        </a:p>
      </dgm:t>
    </dgm:pt>
    <dgm:pt modelId="{DF7195D8-4776-4DB9-8EA8-364534B44073}">
      <dgm:prSet phldrT="[Text]" custT="1"/>
      <dgm:spPr>
        <a:solidFill>
          <a:schemeClr val="accent5">
            <a:lumMod val="75000"/>
          </a:schemeClr>
        </a:solidFill>
      </dgm:spPr>
      <dgm:t>
        <a:bodyPr/>
        <a:lstStyle/>
        <a:p>
          <a:r>
            <a:rPr lang="en-US" sz="1800" b="1" dirty="0"/>
            <a:t>3. Data type Check</a:t>
          </a:r>
        </a:p>
      </dgm:t>
    </dgm:pt>
    <dgm:pt modelId="{F2A70B03-70BE-4CC3-A285-094DE622CFFB}" type="parTrans" cxnId="{3AB7C0E3-8A71-4314-927A-9BE1A1BF439F}">
      <dgm:prSet/>
      <dgm:spPr/>
      <dgm:t>
        <a:bodyPr/>
        <a:lstStyle/>
        <a:p>
          <a:endParaRPr lang="en-US" sz="1800" b="1"/>
        </a:p>
      </dgm:t>
    </dgm:pt>
    <dgm:pt modelId="{56919B30-64AB-4928-84E0-370643DA6C64}" type="sibTrans" cxnId="{3AB7C0E3-8A71-4314-927A-9BE1A1BF439F}">
      <dgm:prSet/>
      <dgm:spPr/>
      <dgm:t>
        <a:bodyPr/>
        <a:lstStyle/>
        <a:p>
          <a:endParaRPr lang="en-US" sz="1800" b="1"/>
        </a:p>
      </dgm:t>
    </dgm:pt>
    <dgm:pt modelId="{9EE43015-6317-4ABC-9611-DCCFF6F561C4}">
      <dgm:prSet custT="1"/>
      <dgm:spPr>
        <a:solidFill>
          <a:schemeClr val="accent6">
            <a:lumMod val="50000"/>
          </a:schemeClr>
        </a:solidFill>
      </dgm:spPr>
      <dgm:t>
        <a:bodyPr/>
        <a:lstStyle/>
        <a:p>
          <a:r>
            <a:rPr lang="en-US" sz="1800" b="1" dirty="0"/>
            <a:t>4. Range Check</a:t>
          </a:r>
        </a:p>
      </dgm:t>
    </dgm:pt>
    <dgm:pt modelId="{46EF8165-F21F-4231-97E1-DD425AD81036}" type="parTrans" cxnId="{8C07F0E7-6156-404E-B9CB-DDD6EDAA6957}">
      <dgm:prSet/>
      <dgm:spPr/>
      <dgm:t>
        <a:bodyPr/>
        <a:lstStyle/>
        <a:p>
          <a:endParaRPr lang="en-US" sz="1800" b="1"/>
        </a:p>
      </dgm:t>
    </dgm:pt>
    <dgm:pt modelId="{C37AB515-0BC1-4EB6-A0E7-5759E90565BF}" type="sibTrans" cxnId="{8C07F0E7-6156-404E-B9CB-DDD6EDAA6957}">
      <dgm:prSet/>
      <dgm:spPr/>
      <dgm:t>
        <a:bodyPr/>
        <a:lstStyle/>
        <a:p>
          <a:endParaRPr lang="en-US" sz="1800" b="1"/>
        </a:p>
      </dgm:t>
    </dgm:pt>
    <dgm:pt modelId="{F995178B-7D15-458D-8592-37CE4A63DEC4}">
      <dgm:prSet custT="1"/>
      <dgm:spPr>
        <a:solidFill>
          <a:schemeClr val="bg2">
            <a:lumMod val="50000"/>
          </a:schemeClr>
        </a:solidFill>
      </dgm:spPr>
      <dgm:t>
        <a:bodyPr/>
        <a:lstStyle/>
        <a:p>
          <a:r>
            <a:rPr lang="en-US" sz="1800" b="1" dirty="0"/>
            <a:t>5. Reasonableness Check</a:t>
          </a:r>
        </a:p>
      </dgm:t>
    </dgm:pt>
    <dgm:pt modelId="{B15F822C-AAEA-4888-B424-38FBBB79F20B}" type="parTrans" cxnId="{2F120701-0A26-4576-98BA-1ED992987910}">
      <dgm:prSet/>
      <dgm:spPr/>
      <dgm:t>
        <a:bodyPr/>
        <a:lstStyle/>
        <a:p>
          <a:endParaRPr lang="en-US" sz="1800" b="1"/>
        </a:p>
      </dgm:t>
    </dgm:pt>
    <dgm:pt modelId="{D3BE06CE-6DA0-4D96-9A2E-56CC3B3637C8}" type="sibTrans" cxnId="{2F120701-0A26-4576-98BA-1ED992987910}">
      <dgm:prSet/>
      <dgm:spPr/>
      <dgm:t>
        <a:bodyPr/>
        <a:lstStyle/>
        <a:p>
          <a:endParaRPr lang="en-US" sz="1800" b="1"/>
        </a:p>
      </dgm:t>
    </dgm:pt>
    <dgm:pt modelId="{7EEF1183-84A8-47EC-BFBE-2CAE01FABA67}">
      <dgm:prSet custT="1"/>
      <dgm:spPr>
        <a:solidFill>
          <a:srgbClr val="7030A0"/>
        </a:solidFill>
      </dgm:spPr>
      <dgm:t>
        <a:bodyPr/>
        <a:lstStyle/>
        <a:p>
          <a:r>
            <a:rPr lang="en-US" sz="1800" b="1" dirty="0"/>
            <a:t>6. Validity Check</a:t>
          </a:r>
        </a:p>
      </dgm:t>
    </dgm:pt>
    <dgm:pt modelId="{FD5BC1F4-1D51-4967-8EAA-DC9AB3D22BF1}" type="parTrans" cxnId="{107BB498-C9AD-4A94-BBC7-FCF2AE5DC2D3}">
      <dgm:prSet/>
      <dgm:spPr/>
      <dgm:t>
        <a:bodyPr/>
        <a:lstStyle/>
        <a:p>
          <a:endParaRPr lang="en-US" sz="1800" b="1"/>
        </a:p>
      </dgm:t>
    </dgm:pt>
    <dgm:pt modelId="{1B244B88-E326-49B6-B5DC-C6014DDB2399}" type="sibTrans" cxnId="{107BB498-C9AD-4A94-BBC7-FCF2AE5DC2D3}">
      <dgm:prSet/>
      <dgm:spPr/>
      <dgm:t>
        <a:bodyPr/>
        <a:lstStyle/>
        <a:p>
          <a:endParaRPr lang="en-US" sz="1800" b="1"/>
        </a:p>
      </dgm:t>
    </dgm:pt>
    <dgm:pt modelId="{FB5FED03-7A7F-43EB-BA6F-44DE0CD436DA}">
      <dgm:prSet custT="1"/>
      <dgm:spPr>
        <a:solidFill>
          <a:schemeClr val="accent6">
            <a:lumMod val="75000"/>
          </a:schemeClr>
        </a:solidFill>
      </dgm:spPr>
      <dgm:t>
        <a:bodyPr/>
        <a:lstStyle/>
        <a:p>
          <a:r>
            <a:rPr lang="en-US" sz="1800" b="1" dirty="0"/>
            <a:t>7. Combination Check</a:t>
          </a:r>
        </a:p>
      </dgm:t>
    </dgm:pt>
    <dgm:pt modelId="{E6E71EE5-506B-47FA-8FA3-327A544A4BFE}" type="parTrans" cxnId="{B866662A-BBCD-4A72-B4DF-F933C98BA9C5}">
      <dgm:prSet/>
      <dgm:spPr/>
      <dgm:t>
        <a:bodyPr/>
        <a:lstStyle/>
        <a:p>
          <a:endParaRPr lang="en-US" sz="1800" b="1"/>
        </a:p>
      </dgm:t>
    </dgm:pt>
    <dgm:pt modelId="{4A6AA50B-FE68-440E-9F6E-8E95FD6F1CC9}" type="sibTrans" cxnId="{B866662A-BBCD-4A72-B4DF-F933C98BA9C5}">
      <dgm:prSet/>
      <dgm:spPr/>
      <dgm:t>
        <a:bodyPr/>
        <a:lstStyle/>
        <a:p>
          <a:endParaRPr lang="en-US" sz="1800" b="1"/>
        </a:p>
      </dgm:t>
    </dgm:pt>
    <dgm:pt modelId="{1C6B4A30-9B39-4336-BDA0-EDBAD9210FF3}">
      <dgm:prSet custT="1"/>
      <dgm:spPr>
        <a:solidFill>
          <a:schemeClr val="bg1">
            <a:lumMod val="50000"/>
          </a:schemeClr>
        </a:solidFill>
      </dgm:spPr>
      <dgm:t>
        <a:bodyPr/>
        <a:lstStyle/>
        <a:p>
          <a:r>
            <a:rPr lang="en-US" sz="1800" b="1" dirty="0"/>
            <a:t>8. Batch Control</a:t>
          </a:r>
        </a:p>
      </dgm:t>
    </dgm:pt>
    <dgm:pt modelId="{C549453C-28F8-4C5C-BD81-6A0029421792}" type="parTrans" cxnId="{86B3F28E-326A-4E1E-ABA8-67CBE10CA924}">
      <dgm:prSet/>
      <dgm:spPr/>
      <dgm:t>
        <a:bodyPr/>
        <a:lstStyle/>
        <a:p>
          <a:endParaRPr lang="en-US" sz="1800" b="1"/>
        </a:p>
      </dgm:t>
    </dgm:pt>
    <dgm:pt modelId="{444723AF-1536-4C6F-A37F-A5765A2ED87D}" type="sibTrans" cxnId="{86B3F28E-326A-4E1E-ABA8-67CBE10CA924}">
      <dgm:prSet/>
      <dgm:spPr/>
      <dgm:t>
        <a:bodyPr/>
        <a:lstStyle/>
        <a:p>
          <a:endParaRPr lang="en-US" sz="1800" b="1"/>
        </a:p>
      </dgm:t>
    </dgm:pt>
    <dgm:pt modelId="{24B203C5-FF2D-4903-A060-109402455357}" type="pres">
      <dgm:prSet presAssocID="{3A65E165-560D-490D-A904-43C47E0AC1F6}" presName="linear" presStyleCnt="0">
        <dgm:presLayoutVars>
          <dgm:dir/>
          <dgm:animLvl val="lvl"/>
          <dgm:resizeHandles val="exact"/>
        </dgm:presLayoutVars>
      </dgm:prSet>
      <dgm:spPr/>
    </dgm:pt>
    <dgm:pt modelId="{5EE3BDA3-1CCF-476A-86AB-AB54A4CF1879}" type="pres">
      <dgm:prSet presAssocID="{D972187D-8C90-43B3-83A9-F15CCD063916}" presName="parentLin" presStyleCnt="0"/>
      <dgm:spPr/>
    </dgm:pt>
    <dgm:pt modelId="{16CB7E9D-E641-4195-BE07-FC7ECAC8D50C}" type="pres">
      <dgm:prSet presAssocID="{D972187D-8C90-43B3-83A9-F15CCD063916}" presName="parentLeftMargin" presStyleLbl="node1" presStyleIdx="0" presStyleCnt="8"/>
      <dgm:spPr/>
    </dgm:pt>
    <dgm:pt modelId="{D098CE82-E642-4E5D-BA8E-23CA4BFBD9C0}" type="pres">
      <dgm:prSet presAssocID="{D972187D-8C90-43B3-83A9-F15CCD063916}" presName="parentText" presStyleLbl="node1" presStyleIdx="0" presStyleCnt="8">
        <dgm:presLayoutVars>
          <dgm:chMax val="0"/>
          <dgm:bulletEnabled val="1"/>
        </dgm:presLayoutVars>
      </dgm:prSet>
      <dgm:spPr/>
    </dgm:pt>
    <dgm:pt modelId="{6EEBD575-BA13-4F3F-B2C1-046D41BE5E8C}" type="pres">
      <dgm:prSet presAssocID="{D972187D-8C90-43B3-83A9-F15CCD063916}" presName="negativeSpace" presStyleCnt="0"/>
      <dgm:spPr/>
    </dgm:pt>
    <dgm:pt modelId="{2F78AA73-7C81-455E-A61E-867CAD2C311B}" type="pres">
      <dgm:prSet presAssocID="{D972187D-8C90-43B3-83A9-F15CCD063916}" presName="childText" presStyleLbl="conFgAcc1" presStyleIdx="0" presStyleCnt="8">
        <dgm:presLayoutVars>
          <dgm:bulletEnabled val="1"/>
        </dgm:presLayoutVars>
      </dgm:prSet>
      <dgm:spPr/>
    </dgm:pt>
    <dgm:pt modelId="{CE49C00F-048B-4986-BFE8-C620905E86D2}" type="pres">
      <dgm:prSet presAssocID="{53E94BE0-B74B-4E14-868F-C05F4F91BCB5}" presName="spaceBetweenRectangles" presStyleCnt="0"/>
      <dgm:spPr/>
    </dgm:pt>
    <dgm:pt modelId="{EBB412EF-089B-4248-ABFA-0626BB461FC6}" type="pres">
      <dgm:prSet presAssocID="{A6FB1F9A-83D7-44C5-A380-5DEF9C320D31}" presName="parentLin" presStyleCnt="0"/>
      <dgm:spPr/>
    </dgm:pt>
    <dgm:pt modelId="{C60E9CB4-9BC6-449C-9D7F-8B7CDAB55E63}" type="pres">
      <dgm:prSet presAssocID="{A6FB1F9A-83D7-44C5-A380-5DEF9C320D31}" presName="parentLeftMargin" presStyleLbl="node1" presStyleIdx="0" presStyleCnt="8"/>
      <dgm:spPr/>
    </dgm:pt>
    <dgm:pt modelId="{32A5B67B-DC35-470B-AB15-90096A06332B}" type="pres">
      <dgm:prSet presAssocID="{A6FB1F9A-83D7-44C5-A380-5DEF9C320D31}" presName="parentText" presStyleLbl="node1" presStyleIdx="1" presStyleCnt="8">
        <dgm:presLayoutVars>
          <dgm:chMax val="0"/>
          <dgm:bulletEnabled val="1"/>
        </dgm:presLayoutVars>
      </dgm:prSet>
      <dgm:spPr/>
    </dgm:pt>
    <dgm:pt modelId="{301AB2F4-34C9-4E27-8055-82CB02DE60C7}" type="pres">
      <dgm:prSet presAssocID="{A6FB1F9A-83D7-44C5-A380-5DEF9C320D31}" presName="negativeSpace" presStyleCnt="0"/>
      <dgm:spPr/>
    </dgm:pt>
    <dgm:pt modelId="{228D48DC-3C3A-4FC8-93DF-169FE40660C6}" type="pres">
      <dgm:prSet presAssocID="{A6FB1F9A-83D7-44C5-A380-5DEF9C320D31}" presName="childText" presStyleLbl="conFgAcc1" presStyleIdx="1" presStyleCnt="8">
        <dgm:presLayoutVars>
          <dgm:bulletEnabled val="1"/>
        </dgm:presLayoutVars>
      </dgm:prSet>
      <dgm:spPr/>
    </dgm:pt>
    <dgm:pt modelId="{459C87CD-680A-4A4C-9AD4-95CB49DDE9FA}" type="pres">
      <dgm:prSet presAssocID="{FF298A29-8EF4-498E-9F71-BE4E01D42323}" presName="spaceBetweenRectangles" presStyleCnt="0"/>
      <dgm:spPr/>
    </dgm:pt>
    <dgm:pt modelId="{3A625E79-AF4F-4EB7-A79B-634CA5B3D2AA}" type="pres">
      <dgm:prSet presAssocID="{DF7195D8-4776-4DB9-8EA8-364534B44073}" presName="parentLin" presStyleCnt="0"/>
      <dgm:spPr/>
    </dgm:pt>
    <dgm:pt modelId="{BA8766B6-4544-4E1C-8557-5D1ED045A45F}" type="pres">
      <dgm:prSet presAssocID="{DF7195D8-4776-4DB9-8EA8-364534B44073}" presName="parentLeftMargin" presStyleLbl="node1" presStyleIdx="1" presStyleCnt="8"/>
      <dgm:spPr/>
    </dgm:pt>
    <dgm:pt modelId="{37FADC7C-D37B-4990-8983-2A898870B33B}" type="pres">
      <dgm:prSet presAssocID="{DF7195D8-4776-4DB9-8EA8-364534B44073}" presName="parentText" presStyleLbl="node1" presStyleIdx="2" presStyleCnt="8">
        <dgm:presLayoutVars>
          <dgm:chMax val="0"/>
          <dgm:bulletEnabled val="1"/>
        </dgm:presLayoutVars>
      </dgm:prSet>
      <dgm:spPr/>
    </dgm:pt>
    <dgm:pt modelId="{43F69AEA-4FC1-4B6F-BB06-8EBF95C479E7}" type="pres">
      <dgm:prSet presAssocID="{DF7195D8-4776-4DB9-8EA8-364534B44073}" presName="negativeSpace" presStyleCnt="0"/>
      <dgm:spPr/>
    </dgm:pt>
    <dgm:pt modelId="{46B2BFCA-EC58-4E5B-865B-78CD0D9C3040}" type="pres">
      <dgm:prSet presAssocID="{DF7195D8-4776-4DB9-8EA8-364534B44073}" presName="childText" presStyleLbl="conFgAcc1" presStyleIdx="2" presStyleCnt="8">
        <dgm:presLayoutVars>
          <dgm:bulletEnabled val="1"/>
        </dgm:presLayoutVars>
      </dgm:prSet>
      <dgm:spPr/>
    </dgm:pt>
    <dgm:pt modelId="{6E5BBCD4-7998-4D51-922C-5BE78F52028A}" type="pres">
      <dgm:prSet presAssocID="{56919B30-64AB-4928-84E0-370643DA6C64}" presName="spaceBetweenRectangles" presStyleCnt="0"/>
      <dgm:spPr/>
    </dgm:pt>
    <dgm:pt modelId="{64E1D35A-0396-49F0-A6F9-0199EADFAD1C}" type="pres">
      <dgm:prSet presAssocID="{9EE43015-6317-4ABC-9611-DCCFF6F561C4}" presName="parentLin" presStyleCnt="0"/>
      <dgm:spPr/>
    </dgm:pt>
    <dgm:pt modelId="{67A619B9-9B66-4971-9620-672E94F66308}" type="pres">
      <dgm:prSet presAssocID="{9EE43015-6317-4ABC-9611-DCCFF6F561C4}" presName="parentLeftMargin" presStyleLbl="node1" presStyleIdx="2" presStyleCnt="8"/>
      <dgm:spPr/>
    </dgm:pt>
    <dgm:pt modelId="{F40DD8BE-FFFE-4E29-BAB0-4932AD3BA3F3}" type="pres">
      <dgm:prSet presAssocID="{9EE43015-6317-4ABC-9611-DCCFF6F561C4}" presName="parentText" presStyleLbl="node1" presStyleIdx="3" presStyleCnt="8">
        <dgm:presLayoutVars>
          <dgm:chMax val="0"/>
          <dgm:bulletEnabled val="1"/>
        </dgm:presLayoutVars>
      </dgm:prSet>
      <dgm:spPr/>
    </dgm:pt>
    <dgm:pt modelId="{87847500-5A99-4A68-8909-C1416AEF99EE}" type="pres">
      <dgm:prSet presAssocID="{9EE43015-6317-4ABC-9611-DCCFF6F561C4}" presName="negativeSpace" presStyleCnt="0"/>
      <dgm:spPr/>
    </dgm:pt>
    <dgm:pt modelId="{23014FD2-03F4-492A-AD8C-BDE785221F62}" type="pres">
      <dgm:prSet presAssocID="{9EE43015-6317-4ABC-9611-DCCFF6F561C4}" presName="childText" presStyleLbl="conFgAcc1" presStyleIdx="3" presStyleCnt="8">
        <dgm:presLayoutVars>
          <dgm:bulletEnabled val="1"/>
        </dgm:presLayoutVars>
      </dgm:prSet>
      <dgm:spPr/>
    </dgm:pt>
    <dgm:pt modelId="{FE59D209-4BCD-4347-BF74-125FA174DDFA}" type="pres">
      <dgm:prSet presAssocID="{C37AB515-0BC1-4EB6-A0E7-5759E90565BF}" presName="spaceBetweenRectangles" presStyleCnt="0"/>
      <dgm:spPr/>
    </dgm:pt>
    <dgm:pt modelId="{68383229-445B-41C0-A9B4-D1F531DC13E9}" type="pres">
      <dgm:prSet presAssocID="{F995178B-7D15-458D-8592-37CE4A63DEC4}" presName="parentLin" presStyleCnt="0"/>
      <dgm:spPr/>
    </dgm:pt>
    <dgm:pt modelId="{9E813020-287B-4B71-9D73-31B72D25E869}" type="pres">
      <dgm:prSet presAssocID="{F995178B-7D15-458D-8592-37CE4A63DEC4}" presName="parentLeftMargin" presStyleLbl="node1" presStyleIdx="3" presStyleCnt="8"/>
      <dgm:spPr/>
    </dgm:pt>
    <dgm:pt modelId="{E01A2622-7D3E-492A-8C6F-356292138CB4}" type="pres">
      <dgm:prSet presAssocID="{F995178B-7D15-458D-8592-37CE4A63DEC4}" presName="parentText" presStyleLbl="node1" presStyleIdx="4" presStyleCnt="8">
        <dgm:presLayoutVars>
          <dgm:chMax val="0"/>
          <dgm:bulletEnabled val="1"/>
        </dgm:presLayoutVars>
      </dgm:prSet>
      <dgm:spPr/>
    </dgm:pt>
    <dgm:pt modelId="{4EFC844E-B6D1-4227-9F60-79D34558DFA9}" type="pres">
      <dgm:prSet presAssocID="{F995178B-7D15-458D-8592-37CE4A63DEC4}" presName="negativeSpace" presStyleCnt="0"/>
      <dgm:spPr/>
    </dgm:pt>
    <dgm:pt modelId="{947D7BE5-027F-409B-9A68-1040DAD06A70}" type="pres">
      <dgm:prSet presAssocID="{F995178B-7D15-458D-8592-37CE4A63DEC4}" presName="childText" presStyleLbl="conFgAcc1" presStyleIdx="4" presStyleCnt="8">
        <dgm:presLayoutVars>
          <dgm:bulletEnabled val="1"/>
        </dgm:presLayoutVars>
      </dgm:prSet>
      <dgm:spPr/>
    </dgm:pt>
    <dgm:pt modelId="{CDCC0775-23E3-439C-BECC-C06F7F28D2E5}" type="pres">
      <dgm:prSet presAssocID="{D3BE06CE-6DA0-4D96-9A2E-56CC3B3637C8}" presName="spaceBetweenRectangles" presStyleCnt="0"/>
      <dgm:spPr/>
    </dgm:pt>
    <dgm:pt modelId="{2ED0BE07-960F-4FE1-9FEF-BB648FD7D575}" type="pres">
      <dgm:prSet presAssocID="{7EEF1183-84A8-47EC-BFBE-2CAE01FABA67}" presName="parentLin" presStyleCnt="0"/>
      <dgm:spPr/>
    </dgm:pt>
    <dgm:pt modelId="{E5B0C8BA-5FB4-4464-B7E2-0773BFCAF145}" type="pres">
      <dgm:prSet presAssocID="{7EEF1183-84A8-47EC-BFBE-2CAE01FABA67}" presName="parentLeftMargin" presStyleLbl="node1" presStyleIdx="4" presStyleCnt="8"/>
      <dgm:spPr/>
    </dgm:pt>
    <dgm:pt modelId="{8121E5F8-C1B3-4575-8A7C-1D637ED7D598}" type="pres">
      <dgm:prSet presAssocID="{7EEF1183-84A8-47EC-BFBE-2CAE01FABA67}" presName="parentText" presStyleLbl="node1" presStyleIdx="5" presStyleCnt="8">
        <dgm:presLayoutVars>
          <dgm:chMax val="0"/>
          <dgm:bulletEnabled val="1"/>
        </dgm:presLayoutVars>
      </dgm:prSet>
      <dgm:spPr/>
    </dgm:pt>
    <dgm:pt modelId="{4F4E05C8-A6CA-4D51-BFF6-951EBEA08487}" type="pres">
      <dgm:prSet presAssocID="{7EEF1183-84A8-47EC-BFBE-2CAE01FABA67}" presName="negativeSpace" presStyleCnt="0"/>
      <dgm:spPr/>
    </dgm:pt>
    <dgm:pt modelId="{DC97D97F-86F0-4258-87D0-0C18E28EAC2D}" type="pres">
      <dgm:prSet presAssocID="{7EEF1183-84A8-47EC-BFBE-2CAE01FABA67}" presName="childText" presStyleLbl="conFgAcc1" presStyleIdx="5" presStyleCnt="8">
        <dgm:presLayoutVars>
          <dgm:bulletEnabled val="1"/>
        </dgm:presLayoutVars>
      </dgm:prSet>
      <dgm:spPr/>
    </dgm:pt>
    <dgm:pt modelId="{FED8B487-4A1D-4F14-9D21-D52BC6DFC99C}" type="pres">
      <dgm:prSet presAssocID="{1B244B88-E326-49B6-B5DC-C6014DDB2399}" presName="spaceBetweenRectangles" presStyleCnt="0"/>
      <dgm:spPr/>
    </dgm:pt>
    <dgm:pt modelId="{0F1B8C0B-B2EA-4711-A827-0C62125E9C5B}" type="pres">
      <dgm:prSet presAssocID="{FB5FED03-7A7F-43EB-BA6F-44DE0CD436DA}" presName="parentLin" presStyleCnt="0"/>
      <dgm:spPr/>
    </dgm:pt>
    <dgm:pt modelId="{499B4C87-4B14-4F91-AE7D-1FCD4114BBDF}" type="pres">
      <dgm:prSet presAssocID="{FB5FED03-7A7F-43EB-BA6F-44DE0CD436DA}" presName="parentLeftMargin" presStyleLbl="node1" presStyleIdx="5" presStyleCnt="8"/>
      <dgm:spPr/>
    </dgm:pt>
    <dgm:pt modelId="{E2027AD2-D84D-4C11-A253-08C3B4943CC0}" type="pres">
      <dgm:prSet presAssocID="{FB5FED03-7A7F-43EB-BA6F-44DE0CD436DA}" presName="parentText" presStyleLbl="node1" presStyleIdx="6" presStyleCnt="8">
        <dgm:presLayoutVars>
          <dgm:chMax val="0"/>
          <dgm:bulletEnabled val="1"/>
        </dgm:presLayoutVars>
      </dgm:prSet>
      <dgm:spPr/>
    </dgm:pt>
    <dgm:pt modelId="{42FB4E40-8A11-4BBD-B15F-3312FA459BEE}" type="pres">
      <dgm:prSet presAssocID="{FB5FED03-7A7F-43EB-BA6F-44DE0CD436DA}" presName="negativeSpace" presStyleCnt="0"/>
      <dgm:spPr/>
    </dgm:pt>
    <dgm:pt modelId="{F59303E9-9ED5-475A-BEF7-4473B23600BD}" type="pres">
      <dgm:prSet presAssocID="{FB5FED03-7A7F-43EB-BA6F-44DE0CD436DA}" presName="childText" presStyleLbl="conFgAcc1" presStyleIdx="6" presStyleCnt="8">
        <dgm:presLayoutVars>
          <dgm:bulletEnabled val="1"/>
        </dgm:presLayoutVars>
      </dgm:prSet>
      <dgm:spPr/>
    </dgm:pt>
    <dgm:pt modelId="{7D985EFC-5F67-4020-9D14-889C062FC336}" type="pres">
      <dgm:prSet presAssocID="{4A6AA50B-FE68-440E-9F6E-8E95FD6F1CC9}" presName="spaceBetweenRectangles" presStyleCnt="0"/>
      <dgm:spPr/>
    </dgm:pt>
    <dgm:pt modelId="{3CC6DF54-AE32-4084-88F7-CF5D4EB94CC1}" type="pres">
      <dgm:prSet presAssocID="{1C6B4A30-9B39-4336-BDA0-EDBAD9210FF3}" presName="parentLin" presStyleCnt="0"/>
      <dgm:spPr/>
    </dgm:pt>
    <dgm:pt modelId="{E7D3BAB8-3B49-4927-94EB-39C6E6ABC790}" type="pres">
      <dgm:prSet presAssocID="{1C6B4A30-9B39-4336-BDA0-EDBAD9210FF3}" presName="parentLeftMargin" presStyleLbl="node1" presStyleIdx="6" presStyleCnt="8"/>
      <dgm:spPr/>
    </dgm:pt>
    <dgm:pt modelId="{A752F1BA-9B2A-4C2E-909B-E3FA1AFFA6D5}" type="pres">
      <dgm:prSet presAssocID="{1C6B4A30-9B39-4336-BDA0-EDBAD9210FF3}" presName="parentText" presStyleLbl="node1" presStyleIdx="7" presStyleCnt="8">
        <dgm:presLayoutVars>
          <dgm:chMax val="0"/>
          <dgm:bulletEnabled val="1"/>
        </dgm:presLayoutVars>
      </dgm:prSet>
      <dgm:spPr/>
    </dgm:pt>
    <dgm:pt modelId="{CD8986E4-FC4D-4DC8-800E-106F38FE3665}" type="pres">
      <dgm:prSet presAssocID="{1C6B4A30-9B39-4336-BDA0-EDBAD9210FF3}" presName="negativeSpace" presStyleCnt="0"/>
      <dgm:spPr/>
    </dgm:pt>
    <dgm:pt modelId="{A9AB1FD7-8E1E-4011-86CB-CAD5B52A3693}" type="pres">
      <dgm:prSet presAssocID="{1C6B4A30-9B39-4336-BDA0-EDBAD9210FF3}" presName="childText" presStyleLbl="conFgAcc1" presStyleIdx="7" presStyleCnt="8">
        <dgm:presLayoutVars>
          <dgm:bulletEnabled val="1"/>
        </dgm:presLayoutVars>
      </dgm:prSet>
      <dgm:spPr/>
    </dgm:pt>
  </dgm:ptLst>
  <dgm:cxnLst>
    <dgm:cxn modelId="{2F120701-0A26-4576-98BA-1ED992987910}" srcId="{3A65E165-560D-490D-A904-43C47E0AC1F6}" destId="{F995178B-7D15-458D-8592-37CE4A63DEC4}" srcOrd="4" destOrd="0" parTransId="{B15F822C-AAEA-4888-B424-38FBBB79F20B}" sibTransId="{D3BE06CE-6DA0-4D96-9A2E-56CC3B3637C8}"/>
    <dgm:cxn modelId="{04119C04-2B7D-41A3-A31B-17A1EB16742D}" type="presOf" srcId="{DF7195D8-4776-4DB9-8EA8-364534B44073}" destId="{BA8766B6-4544-4E1C-8557-5D1ED045A45F}" srcOrd="0" destOrd="0" presId="urn:microsoft.com/office/officeart/2005/8/layout/list1"/>
    <dgm:cxn modelId="{C200E20F-807F-4B96-845D-2048B1E6C8FB}" srcId="{3A65E165-560D-490D-A904-43C47E0AC1F6}" destId="{A6FB1F9A-83D7-44C5-A380-5DEF9C320D31}" srcOrd="1" destOrd="0" parTransId="{3C8853C4-0343-4854-BB03-A12532B1B45E}" sibTransId="{FF298A29-8EF4-498E-9F71-BE4E01D42323}"/>
    <dgm:cxn modelId="{F8D59D19-7196-434C-95DD-0DEDCFE865AD}" type="presOf" srcId="{F995178B-7D15-458D-8592-37CE4A63DEC4}" destId="{E01A2622-7D3E-492A-8C6F-356292138CB4}" srcOrd="1" destOrd="0" presId="urn:microsoft.com/office/officeart/2005/8/layout/list1"/>
    <dgm:cxn modelId="{B866662A-BBCD-4A72-B4DF-F933C98BA9C5}" srcId="{3A65E165-560D-490D-A904-43C47E0AC1F6}" destId="{FB5FED03-7A7F-43EB-BA6F-44DE0CD436DA}" srcOrd="6" destOrd="0" parTransId="{E6E71EE5-506B-47FA-8FA3-327A544A4BFE}" sibTransId="{4A6AA50B-FE68-440E-9F6E-8E95FD6F1CC9}"/>
    <dgm:cxn modelId="{400B842B-CC3B-49D4-BD00-221454FFE206}" type="presOf" srcId="{A6FB1F9A-83D7-44C5-A380-5DEF9C320D31}" destId="{32A5B67B-DC35-470B-AB15-90096A06332B}" srcOrd="1" destOrd="0" presId="urn:microsoft.com/office/officeart/2005/8/layout/list1"/>
    <dgm:cxn modelId="{E490502C-1759-4DE1-9378-B872D09101BD}" type="presOf" srcId="{FB5FED03-7A7F-43EB-BA6F-44DE0CD436DA}" destId="{E2027AD2-D84D-4C11-A253-08C3B4943CC0}" srcOrd="1" destOrd="0" presId="urn:microsoft.com/office/officeart/2005/8/layout/list1"/>
    <dgm:cxn modelId="{632B1569-A765-4E5D-B382-BAFE911E4A24}" type="presOf" srcId="{9EE43015-6317-4ABC-9611-DCCFF6F561C4}" destId="{F40DD8BE-FFFE-4E29-BAB0-4932AD3BA3F3}" srcOrd="1" destOrd="0" presId="urn:microsoft.com/office/officeart/2005/8/layout/list1"/>
    <dgm:cxn modelId="{4DCDAB50-2FD8-4820-9712-4C1E56A8AB7D}" type="presOf" srcId="{F995178B-7D15-458D-8592-37CE4A63DEC4}" destId="{9E813020-287B-4B71-9D73-31B72D25E869}" srcOrd="0" destOrd="0" presId="urn:microsoft.com/office/officeart/2005/8/layout/list1"/>
    <dgm:cxn modelId="{347B9C54-749B-4661-88DF-EEA1DBAC6476}" type="presOf" srcId="{9EE43015-6317-4ABC-9611-DCCFF6F561C4}" destId="{67A619B9-9B66-4971-9620-672E94F66308}" srcOrd="0" destOrd="0" presId="urn:microsoft.com/office/officeart/2005/8/layout/list1"/>
    <dgm:cxn modelId="{C185177F-7682-4E23-BAB0-739C2EF2D674}" type="presOf" srcId="{1C6B4A30-9B39-4336-BDA0-EDBAD9210FF3}" destId="{E7D3BAB8-3B49-4927-94EB-39C6E6ABC790}" srcOrd="0" destOrd="0" presId="urn:microsoft.com/office/officeart/2005/8/layout/list1"/>
    <dgm:cxn modelId="{90C0A582-83F1-46C3-AA99-25E04F2F4F95}" type="presOf" srcId="{D972187D-8C90-43B3-83A9-F15CCD063916}" destId="{D098CE82-E642-4E5D-BA8E-23CA4BFBD9C0}" srcOrd="1" destOrd="0" presId="urn:microsoft.com/office/officeart/2005/8/layout/list1"/>
    <dgm:cxn modelId="{86B3F28E-326A-4E1E-ABA8-67CBE10CA924}" srcId="{3A65E165-560D-490D-A904-43C47E0AC1F6}" destId="{1C6B4A30-9B39-4336-BDA0-EDBAD9210FF3}" srcOrd="7" destOrd="0" parTransId="{C549453C-28F8-4C5C-BD81-6A0029421792}" sibTransId="{444723AF-1536-4C6F-A37F-A5765A2ED87D}"/>
    <dgm:cxn modelId="{107BB498-C9AD-4A94-BBC7-FCF2AE5DC2D3}" srcId="{3A65E165-560D-490D-A904-43C47E0AC1F6}" destId="{7EEF1183-84A8-47EC-BFBE-2CAE01FABA67}" srcOrd="5" destOrd="0" parTransId="{FD5BC1F4-1D51-4967-8EAA-DC9AB3D22BF1}" sibTransId="{1B244B88-E326-49B6-B5DC-C6014DDB2399}"/>
    <dgm:cxn modelId="{9EB8759A-7997-4D88-9D60-EEA97E282955}" type="presOf" srcId="{FB5FED03-7A7F-43EB-BA6F-44DE0CD436DA}" destId="{499B4C87-4B14-4F91-AE7D-1FCD4114BBDF}" srcOrd="0" destOrd="0" presId="urn:microsoft.com/office/officeart/2005/8/layout/list1"/>
    <dgm:cxn modelId="{814554A6-AD4E-402E-B68D-4C806300F254}" type="presOf" srcId="{7EEF1183-84A8-47EC-BFBE-2CAE01FABA67}" destId="{E5B0C8BA-5FB4-4464-B7E2-0773BFCAF145}" srcOrd="0" destOrd="0" presId="urn:microsoft.com/office/officeart/2005/8/layout/list1"/>
    <dgm:cxn modelId="{8147D8B6-094B-462B-ACB5-1D872EA7D5FE}" type="presOf" srcId="{A6FB1F9A-83D7-44C5-A380-5DEF9C320D31}" destId="{C60E9CB4-9BC6-449C-9D7F-8B7CDAB55E63}" srcOrd="0" destOrd="0" presId="urn:microsoft.com/office/officeart/2005/8/layout/list1"/>
    <dgm:cxn modelId="{71C04FBB-955A-4D75-A7D8-92A7FEFE27E1}" type="presOf" srcId="{7EEF1183-84A8-47EC-BFBE-2CAE01FABA67}" destId="{8121E5F8-C1B3-4575-8A7C-1D637ED7D598}" srcOrd="1" destOrd="0" presId="urn:microsoft.com/office/officeart/2005/8/layout/list1"/>
    <dgm:cxn modelId="{A364B7C4-7A49-46D7-81CF-23658D80BA0D}" type="presOf" srcId="{3A65E165-560D-490D-A904-43C47E0AC1F6}" destId="{24B203C5-FF2D-4903-A060-109402455357}" srcOrd="0" destOrd="0" presId="urn:microsoft.com/office/officeart/2005/8/layout/list1"/>
    <dgm:cxn modelId="{96DF63DA-20DE-4CC8-95E4-B7BC6019AA52}" type="presOf" srcId="{DF7195D8-4776-4DB9-8EA8-364534B44073}" destId="{37FADC7C-D37B-4990-8983-2A898870B33B}" srcOrd="1" destOrd="0" presId="urn:microsoft.com/office/officeart/2005/8/layout/list1"/>
    <dgm:cxn modelId="{3AB7C0E3-8A71-4314-927A-9BE1A1BF439F}" srcId="{3A65E165-560D-490D-A904-43C47E0AC1F6}" destId="{DF7195D8-4776-4DB9-8EA8-364534B44073}" srcOrd="2" destOrd="0" parTransId="{F2A70B03-70BE-4CC3-A285-094DE622CFFB}" sibTransId="{56919B30-64AB-4928-84E0-370643DA6C64}"/>
    <dgm:cxn modelId="{8C07F0E7-6156-404E-B9CB-DDD6EDAA6957}" srcId="{3A65E165-560D-490D-A904-43C47E0AC1F6}" destId="{9EE43015-6317-4ABC-9611-DCCFF6F561C4}" srcOrd="3" destOrd="0" parTransId="{46EF8165-F21F-4231-97E1-DD425AD81036}" sibTransId="{C37AB515-0BC1-4EB6-A0E7-5759E90565BF}"/>
    <dgm:cxn modelId="{53C765F7-7FEA-45C8-82EE-F458D29F8168}" type="presOf" srcId="{D972187D-8C90-43B3-83A9-F15CCD063916}" destId="{16CB7E9D-E641-4195-BE07-FC7ECAC8D50C}" srcOrd="0" destOrd="0" presId="urn:microsoft.com/office/officeart/2005/8/layout/list1"/>
    <dgm:cxn modelId="{363047FA-F426-4337-8568-19931AE44917}" srcId="{3A65E165-560D-490D-A904-43C47E0AC1F6}" destId="{D972187D-8C90-43B3-83A9-F15CCD063916}" srcOrd="0" destOrd="0" parTransId="{6044BD80-612A-4A70-9E02-E8DD4A377A00}" sibTransId="{53E94BE0-B74B-4E14-868F-C05F4F91BCB5}"/>
    <dgm:cxn modelId="{1D594FFA-4A15-4592-8FF6-63030BE9C7CC}" type="presOf" srcId="{1C6B4A30-9B39-4336-BDA0-EDBAD9210FF3}" destId="{A752F1BA-9B2A-4C2E-909B-E3FA1AFFA6D5}" srcOrd="1" destOrd="0" presId="urn:microsoft.com/office/officeart/2005/8/layout/list1"/>
    <dgm:cxn modelId="{BA7032AB-3E16-49C6-AE41-DF09046D51A1}" type="presParOf" srcId="{24B203C5-FF2D-4903-A060-109402455357}" destId="{5EE3BDA3-1CCF-476A-86AB-AB54A4CF1879}" srcOrd="0" destOrd="0" presId="urn:microsoft.com/office/officeart/2005/8/layout/list1"/>
    <dgm:cxn modelId="{978F3457-B501-4B6C-B233-9CB52B5B9D1A}" type="presParOf" srcId="{5EE3BDA3-1CCF-476A-86AB-AB54A4CF1879}" destId="{16CB7E9D-E641-4195-BE07-FC7ECAC8D50C}" srcOrd="0" destOrd="0" presId="urn:microsoft.com/office/officeart/2005/8/layout/list1"/>
    <dgm:cxn modelId="{C030A4DF-AE4F-436C-9DAA-C61846228D6C}" type="presParOf" srcId="{5EE3BDA3-1CCF-476A-86AB-AB54A4CF1879}" destId="{D098CE82-E642-4E5D-BA8E-23CA4BFBD9C0}" srcOrd="1" destOrd="0" presId="urn:microsoft.com/office/officeart/2005/8/layout/list1"/>
    <dgm:cxn modelId="{6F138091-0786-4ADD-8CF2-8EE1B3DA67C4}" type="presParOf" srcId="{24B203C5-FF2D-4903-A060-109402455357}" destId="{6EEBD575-BA13-4F3F-B2C1-046D41BE5E8C}" srcOrd="1" destOrd="0" presId="urn:microsoft.com/office/officeart/2005/8/layout/list1"/>
    <dgm:cxn modelId="{7A837DE9-97E7-4590-9238-52ED5591E6EA}" type="presParOf" srcId="{24B203C5-FF2D-4903-A060-109402455357}" destId="{2F78AA73-7C81-455E-A61E-867CAD2C311B}" srcOrd="2" destOrd="0" presId="urn:microsoft.com/office/officeart/2005/8/layout/list1"/>
    <dgm:cxn modelId="{C30FB0F4-6CD5-4B40-BBA6-D4995983D22A}" type="presParOf" srcId="{24B203C5-FF2D-4903-A060-109402455357}" destId="{CE49C00F-048B-4986-BFE8-C620905E86D2}" srcOrd="3" destOrd="0" presId="urn:microsoft.com/office/officeart/2005/8/layout/list1"/>
    <dgm:cxn modelId="{2B0280C9-28CF-4506-9F8F-95774D994398}" type="presParOf" srcId="{24B203C5-FF2D-4903-A060-109402455357}" destId="{EBB412EF-089B-4248-ABFA-0626BB461FC6}" srcOrd="4" destOrd="0" presId="urn:microsoft.com/office/officeart/2005/8/layout/list1"/>
    <dgm:cxn modelId="{BB928037-0C24-48F1-92A3-69EF0510C327}" type="presParOf" srcId="{EBB412EF-089B-4248-ABFA-0626BB461FC6}" destId="{C60E9CB4-9BC6-449C-9D7F-8B7CDAB55E63}" srcOrd="0" destOrd="0" presId="urn:microsoft.com/office/officeart/2005/8/layout/list1"/>
    <dgm:cxn modelId="{7BCFC5E4-2B98-4E48-80DD-2167A2B32EF7}" type="presParOf" srcId="{EBB412EF-089B-4248-ABFA-0626BB461FC6}" destId="{32A5B67B-DC35-470B-AB15-90096A06332B}" srcOrd="1" destOrd="0" presId="urn:microsoft.com/office/officeart/2005/8/layout/list1"/>
    <dgm:cxn modelId="{2BB8352C-8B0E-4BD7-8037-90CEF61920C6}" type="presParOf" srcId="{24B203C5-FF2D-4903-A060-109402455357}" destId="{301AB2F4-34C9-4E27-8055-82CB02DE60C7}" srcOrd="5" destOrd="0" presId="urn:microsoft.com/office/officeart/2005/8/layout/list1"/>
    <dgm:cxn modelId="{8AE33535-B8D0-4502-BBF7-C92FD59F690C}" type="presParOf" srcId="{24B203C5-FF2D-4903-A060-109402455357}" destId="{228D48DC-3C3A-4FC8-93DF-169FE40660C6}" srcOrd="6" destOrd="0" presId="urn:microsoft.com/office/officeart/2005/8/layout/list1"/>
    <dgm:cxn modelId="{54FD025D-4FCF-471A-A5F0-FB73019A1B60}" type="presParOf" srcId="{24B203C5-FF2D-4903-A060-109402455357}" destId="{459C87CD-680A-4A4C-9AD4-95CB49DDE9FA}" srcOrd="7" destOrd="0" presId="urn:microsoft.com/office/officeart/2005/8/layout/list1"/>
    <dgm:cxn modelId="{A5DEE861-9EBB-4CC7-82E5-4644A8624E5B}" type="presParOf" srcId="{24B203C5-FF2D-4903-A060-109402455357}" destId="{3A625E79-AF4F-4EB7-A79B-634CA5B3D2AA}" srcOrd="8" destOrd="0" presId="urn:microsoft.com/office/officeart/2005/8/layout/list1"/>
    <dgm:cxn modelId="{AA260B69-0C0B-4C97-BC27-CA9ECD161C52}" type="presParOf" srcId="{3A625E79-AF4F-4EB7-A79B-634CA5B3D2AA}" destId="{BA8766B6-4544-4E1C-8557-5D1ED045A45F}" srcOrd="0" destOrd="0" presId="urn:microsoft.com/office/officeart/2005/8/layout/list1"/>
    <dgm:cxn modelId="{58F8757A-07F8-4C72-A6A7-4B0C31C7A0AC}" type="presParOf" srcId="{3A625E79-AF4F-4EB7-A79B-634CA5B3D2AA}" destId="{37FADC7C-D37B-4990-8983-2A898870B33B}" srcOrd="1" destOrd="0" presId="urn:microsoft.com/office/officeart/2005/8/layout/list1"/>
    <dgm:cxn modelId="{00439FCC-C658-4321-8F14-43C22E39E195}" type="presParOf" srcId="{24B203C5-FF2D-4903-A060-109402455357}" destId="{43F69AEA-4FC1-4B6F-BB06-8EBF95C479E7}" srcOrd="9" destOrd="0" presId="urn:microsoft.com/office/officeart/2005/8/layout/list1"/>
    <dgm:cxn modelId="{A5FC3F2C-598D-43E5-848E-140F29D00B8E}" type="presParOf" srcId="{24B203C5-FF2D-4903-A060-109402455357}" destId="{46B2BFCA-EC58-4E5B-865B-78CD0D9C3040}" srcOrd="10" destOrd="0" presId="urn:microsoft.com/office/officeart/2005/8/layout/list1"/>
    <dgm:cxn modelId="{CE3BBB4F-2709-44A5-A793-A3C04D85DFA7}" type="presParOf" srcId="{24B203C5-FF2D-4903-A060-109402455357}" destId="{6E5BBCD4-7998-4D51-922C-5BE78F52028A}" srcOrd="11" destOrd="0" presId="urn:microsoft.com/office/officeart/2005/8/layout/list1"/>
    <dgm:cxn modelId="{C3B1C077-1597-4CCC-8D05-98D9551C460B}" type="presParOf" srcId="{24B203C5-FF2D-4903-A060-109402455357}" destId="{64E1D35A-0396-49F0-A6F9-0199EADFAD1C}" srcOrd="12" destOrd="0" presId="urn:microsoft.com/office/officeart/2005/8/layout/list1"/>
    <dgm:cxn modelId="{AE27804F-4789-4BB2-A03C-4A01C78A3941}" type="presParOf" srcId="{64E1D35A-0396-49F0-A6F9-0199EADFAD1C}" destId="{67A619B9-9B66-4971-9620-672E94F66308}" srcOrd="0" destOrd="0" presId="urn:microsoft.com/office/officeart/2005/8/layout/list1"/>
    <dgm:cxn modelId="{29F2EEF5-DDED-44F5-BEEC-429594A1C4B1}" type="presParOf" srcId="{64E1D35A-0396-49F0-A6F9-0199EADFAD1C}" destId="{F40DD8BE-FFFE-4E29-BAB0-4932AD3BA3F3}" srcOrd="1" destOrd="0" presId="urn:microsoft.com/office/officeart/2005/8/layout/list1"/>
    <dgm:cxn modelId="{AB8AA82F-DB01-46CC-AF0B-603F7039B3D7}" type="presParOf" srcId="{24B203C5-FF2D-4903-A060-109402455357}" destId="{87847500-5A99-4A68-8909-C1416AEF99EE}" srcOrd="13" destOrd="0" presId="urn:microsoft.com/office/officeart/2005/8/layout/list1"/>
    <dgm:cxn modelId="{9323D54D-8E57-4C8E-AABE-863866CE4303}" type="presParOf" srcId="{24B203C5-FF2D-4903-A060-109402455357}" destId="{23014FD2-03F4-492A-AD8C-BDE785221F62}" srcOrd="14" destOrd="0" presId="urn:microsoft.com/office/officeart/2005/8/layout/list1"/>
    <dgm:cxn modelId="{C31F5EFC-0564-4BEA-8BD9-5A870B8313FD}" type="presParOf" srcId="{24B203C5-FF2D-4903-A060-109402455357}" destId="{FE59D209-4BCD-4347-BF74-125FA174DDFA}" srcOrd="15" destOrd="0" presId="urn:microsoft.com/office/officeart/2005/8/layout/list1"/>
    <dgm:cxn modelId="{D397FB84-E745-4B1A-9C9C-F67E10413E49}" type="presParOf" srcId="{24B203C5-FF2D-4903-A060-109402455357}" destId="{68383229-445B-41C0-A9B4-D1F531DC13E9}" srcOrd="16" destOrd="0" presId="urn:microsoft.com/office/officeart/2005/8/layout/list1"/>
    <dgm:cxn modelId="{34EB30C3-B1F6-4621-8F70-9FAC36DD88B5}" type="presParOf" srcId="{68383229-445B-41C0-A9B4-D1F531DC13E9}" destId="{9E813020-287B-4B71-9D73-31B72D25E869}" srcOrd="0" destOrd="0" presId="urn:microsoft.com/office/officeart/2005/8/layout/list1"/>
    <dgm:cxn modelId="{9BAD937A-20E5-42AE-9AED-9B6EB542FD4B}" type="presParOf" srcId="{68383229-445B-41C0-A9B4-D1F531DC13E9}" destId="{E01A2622-7D3E-492A-8C6F-356292138CB4}" srcOrd="1" destOrd="0" presId="urn:microsoft.com/office/officeart/2005/8/layout/list1"/>
    <dgm:cxn modelId="{3DA9EF09-1EA8-4A34-BBFB-4534754BF29E}" type="presParOf" srcId="{24B203C5-FF2D-4903-A060-109402455357}" destId="{4EFC844E-B6D1-4227-9F60-79D34558DFA9}" srcOrd="17" destOrd="0" presId="urn:microsoft.com/office/officeart/2005/8/layout/list1"/>
    <dgm:cxn modelId="{841107F8-8FDB-4198-9697-E3F9DC1D6268}" type="presParOf" srcId="{24B203C5-FF2D-4903-A060-109402455357}" destId="{947D7BE5-027F-409B-9A68-1040DAD06A70}" srcOrd="18" destOrd="0" presId="urn:microsoft.com/office/officeart/2005/8/layout/list1"/>
    <dgm:cxn modelId="{B5691D25-B1E6-4143-8D03-81F1855286E0}" type="presParOf" srcId="{24B203C5-FF2D-4903-A060-109402455357}" destId="{CDCC0775-23E3-439C-BECC-C06F7F28D2E5}" srcOrd="19" destOrd="0" presId="urn:microsoft.com/office/officeart/2005/8/layout/list1"/>
    <dgm:cxn modelId="{2415B5F4-8761-4EA4-85C0-5E153C1E14AF}" type="presParOf" srcId="{24B203C5-FF2D-4903-A060-109402455357}" destId="{2ED0BE07-960F-4FE1-9FEF-BB648FD7D575}" srcOrd="20" destOrd="0" presId="urn:microsoft.com/office/officeart/2005/8/layout/list1"/>
    <dgm:cxn modelId="{C252F0FE-CFB1-41FD-96DD-31A4D0E4A7A1}" type="presParOf" srcId="{2ED0BE07-960F-4FE1-9FEF-BB648FD7D575}" destId="{E5B0C8BA-5FB4-4464-B7E2-0773BFCAF145}" srcOrd="0" destOrd="0" presId="urn:microsoft.com/office/officeart/2005/8/layout/list1"/>
    <dgm:cxn modelId="{8F6A174A-97FE-4BC6-B4E4-53E2343E214C}" type="presParOf" srcId="{2ED0BE07-960F-4FE1-9FEF-BB648FD7D575}" destId="{8121E5F8-C1B3-4575-8A7C-1D637ED7D598}" srcOrd="1" destOrd="0" presId="urn:microsoft.com/office/officeart/2005/8/layout/list1"/>
    <dgm:cxn modelId="{76EEB558-25E8-46C9-84A3-ED42C8BABDE5}" type="presParOf" srcId="{24B203C5-FF2D-4903-A060-109402455357}" destId="{4F4E05C8-A6CA-4D51-BFF6-951EBEA08487}" srcOrd="21" destOrd="0" presId="urn:microsoft.com/office/officeart/2005/8/layout/list1"/>
    <dgm:cxn modelId="{EE5814B8-5966-44EC-BACC-A76A8153141C}" type="presParOf" srcId="{24B203C5-FF2D-4903-A060-109402455357}" destId="{DC97D97F-86F0-4258-87D0-0C18E28EAC2D}" srcOrd="22" destOrd="0" presId="urn:microsoft.com/office/officeart/2005/8/layout/list1"/>
    <dgm:cxn modelId="{00332CAE-B823-4E29-BF8E-0D323DBA1B7B}" type="presParOf" srcId="{24B203C5-FF2D-4903-A060-109402455357}" destId="{FED8B487-4A1D-4F14-9D21-D52BC6DFC99C}" srcOrd="23" destOrd="0" presId="urn:microsoft.com/office/officeart/2005/8/layout/list1"/>
    <dgm:cxn modelId="{AD9149EA-75F1-4780-9629-AD05A00383A8}" type="presParOf" srcId="{24B203C5-FF2D-4903-A060-109402455357}" destId="{0F1B8C0B-B2EA-4711-A827-0C62125E9C5B}" srcOrd="24" destOrd="0" presId="urn:microsoft.com/office/officeart/2005/8/layout/list1"/>
    <dgm:cxn modelId="{11F416E8-54AF-4827-9DFF-DC4FCF98B969}" type="presParOf" srcId="{0F1B8C0B-B2EA-4711-A827-0C62125E9C5B}" destId="{499B4C87-4B14-4F91-AE7D-1FCD4114BBDF}" srcOrd="0" destOrd="0" presId="urn:microsoft.com/office/officeart/2005/8/layout/list1"/>
    <dgm:cxn modelId="{43137EC9-ADB6-44A7-90E2-ADC44E4F0D9C}" type="presParOf" srcId="{0F1B8C0B-B2EA-4711-A827-0C62125E9C5B}" destId="{E2027AD2-D84D-4C11-A253-08C3B4943CC0}" srcOrd="1" destOrd="0" presId="urn:microsoft.com/office/officeart/2005/8/layout/list1"/>
    <dgm:cxn modelId="{0E035F08-56F2-4478-8215-F1D1E5CFF416}" type="presParOf" srcId="{24B203C5-FF2D-4903-A060-109402455357}" destId="{42FB4E40-8A11-4BBD-B15F-3312FA459BEE}" srcOrd="25" destOrd="0" presId="urn:microsoft.com/office/officeart/2005/8/layout/list1"/>
    <dgm:cxn modelId="{CF9CA5C1-AC91-4077-97ED-9D33AF2294A3}" type="presParOf" srcId="{24B203C5-FF2D-4903-A060-109402455357}" destId="{F59303E9-9ED5-475A-BEF7-4473B23600BD}" srcOrd="26" destOrd="0" presId="urn:microsoft.com/office/officeart/2005/8/layout/list1"/>
    <dgm:cxn modelId="{D94EA463-584F-4EE3-BEB9-EF2889FC3B94}" type="presParOf" srcId="{24B203C5-FF2D-4903-A060-109402455357}" destId="{7D985EFC-5F67-4020-9D14-889C062FC336}" srcOrd="27" destOrd="0" presId="urn:microsoft.com/office/officeart/2005/8/layout/list1"/>
    <dgm:cxn modelId="{C0D342F6-D428-4343-BF28-8A1FFAA659C7}" type="presParOf" srcId="{24B203C5-FF2D-4903-A060-109402455357}" destId="{3CC6DF54-AE32-4084-88F7-CF5D4EB94CC1}" srcOrd="28" destOrd="0" presId="urn:microsoft.com/office/officeart/2005/8/layout/list1"/>
    <dgm:cxn modelId="{11DE3237-645B-4BC4-9417-B8E8D50391AC}" type="presParOf" srcId="{3CC6DF54-AE32-4084-88F7-CF5D4EB94CC1}" destId="{E7D3BAB8-3B49-4927-94EB-39C6E6ABC790}" srcOrd="0" destOrd="0" presId="urn:microsoft.com/office/officeart/2005/8/layout/list1"/>
    <dgm:cxn modelId="{D6462103-FF37-4D90-8010-DD39F8B9E1F4}" type="presParOf" srcId="{3CC6DF54-AE32-4084-88F7-CF5D4EB94CC1}" destId="{A752F1BA-9B2A-4C2E-909B-E3FA1AFFA6D5}" srcOrd="1" destOrd="0" presId="urn:microsoft.com/office/officeart/2005/8/layout/list1"/>
    <dgm:cxn modelId="{C40727A4-0B5D-4187-8C21-3E5AF56C2451}" type="presParOf" srcId="{24B203C5-FF2D-4903-A060-109402455357}" destId="{CD8986E4-FC4D-4DC8-800E-106F38FE3665}" srcOrd="29" destOrd="0" presId="urn:microsoft.com/office/officeart/2005/8/layout/list1"/>
    <dgm:cxn modelId="{BF8129A7-5E25-4D0B-BC21-5EB0208CBDF1}" type="presParOf" srcId="{24B203C5-FF2D-4903-A060-109402455357}" destId="{A9AB1FD7-8E1E-4011-86CB-CAD5B52A3693}" srcOrd="3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F2A787-0284-495D-8DDA-7FDC3692BEC1}" type="doc">
      <dgm:prSet loTypeId="urn:microsoft.com/office/officeart/2005/8/layout/gear1" loCatId="process" qsTypeId="urn:microsoft.com/office/officeart/2005/8/quickstyle/simple1" qsCatId="simple" csTypeId="urn:microsoft.com/office/officeart/2005/8/colors/accent1_2" csCatId="accent1" phldr="1"/>
      <dgm:spPr/>
    </dgm:pt>
    <dgm:pt modelId="{85C18BFA-9A08-4B58-9ABB-114A89131E44}">
      <dgm:prSet phldrT="[Text]"/>
      <dgm:spPr>
        <a:solidFill>
          <a:srgbClr val="FFABCB"/>
        </a:solidFill>
        <a:scene3d>
          <a:camera prst="orthographicFront"/>
          <a:lightRig rig="threePt" dir="t"/>
        </a:scene3d>
        <a:sp3d>
          <a:bevelT w="165100" prst="coolSlant"/>
        </a:sp3d>
      </dgm:spPr>
      <dgm:t>
        <a:bodyPr/>
        <a:lstStyle/>
        <a:p>
          <a:r>
            <a:rPr lang="en-US" b="1" dirty="0">
              <a:solidFill>
                <a:schemeClr val="tx1">
                  <a:lumMod val="95000"/>
                  <a:lumOff val="5000"/>
                </a:schemeClr>
              </a:solidFill>
            </a:rPr>
            <a:t>Summary Reports</a:t>
          </a:r>
        </a:p>
      </dgm:t>
    </dgm:pt>
    <dgm:pt modelId="{24DB3D05-61D9-495E-B312-4961DA6A8B19}" type="parTrans" cxnId="{D8431846-5B6F-41F7-997B-AE1FBF8E75FD}">
      <dgm:prSet/>
      <dgm:spPr/>
      <dgm:t>
        <a:bodyPr/>
        <a:lstStyle/>
        <a:p>
          <a:endParaRPr lang="en-US" b="1"/>
        </a:p>
      </dgm:t>
    </dgm:pt>
    <dgm:pt modelId="{B6F3338D-9A51-445E-A8C3-8F9190EF9733}" type="sibTrans" cxnId="{D8431846-5B6F-41F7-997B-AE1FBF8E75FD}">
      <dgm:prSet/>
      <dgm:spPr/>
      <dgm:t>
        <a:bodyPr/>
        <a:lstStyle/>
        <a:p>
          <a:endParaRPr lang="en-US" b="1"/>
        </a:p>
      </dgm:t>
    </dgm:pt>
    <dgm:pt modelId="{48912E0E-E843-4ABA-86E3-B3F80AB1651A}">
      <dgm:prSet phldrT="[Text]"/>
      <dgm:spPr>
        <a:solidFill>
          <a:schemeClr val="accent2">
            <a:lumMod val="60000"/>
            <a:lumOff val="40000"/>
          </a:schemeClr>
        </a:solidFill>
        <a:scene3d>
          <a:camera prst="orthographicFront"/>
          <a:lightRig rig="threePt" dir="t"/>
        </a:scene3d>
        <a:sp3d>
          <a:bevelT w="165100" prst="coolSlant"/>
        </a:sp3d>
      </dgm:spPr>
      <dgm:t>
        <a:bodyPr/>
        <a:lstStyle/>
        <a:p>
          <a:r>
            <a:rPr lang="en-US" b="1" dirty="0">
              <a:solidFill>
                <a:schemeClr val="tx1">
                  <a:lumMod val="95000"/>
                  <a:lumOff val="5000"/>
                </a:schemeClr>
              </a:solidFill>
            </a:rPr>
            <a:t>Exception Reports</a:t>
          </a:r>
        </a:p>
      </dgm:t>
    </dgm:pt>
    <dgm:pt modelId="{FFE822F0-4DF4-4140-AB2E-CACDAE8AFC51}" type="parTrans" cxnId="{5BAD1753-8D5C-433C-A8FF-C9144411D710}">
      <dgm:prSet/>
      <dgm:spPr/>
      <dgm:t>
        <a:bodyPr/>
        <a:lstStyle/>
        <a:p>
          <a:endParaRPr lang="en-US" b="1"/>
        </a:p>
      </dgm:t>
    </dgm:pt>
    <dgm:pt modelId="{09896A56-45E1-41D5-BDE9-D1BEBA4AE8ED}" type="sibTrans" cxnId="{5BAD1753-8D5C-433C-A8FF-C9144411D710}">
      <dgm:prSet/>
      <dgm:spPr/>
      <dgm:t>
        <a:bodyPr/>
        <a:lstStyle/>
        <a:p>
          <a:endParaRPr lang="en-US" b="1"/>
        </a:p>
      </dgm:t>
    </dgm:pt>
    <dgm:pt modelId="{78BE35BA-0992-4379-A6C6-C3877ED82964}">
      <dgm:prSet phldrT="[Text]"/>
      <dgm:spPr>
        <a:solidFill>
          <a:schemeClr val="accent3">
            <a:lumMod val="60000"/>
            <a:lumOff val="40000"/>
          </a:schemeClr>
        </a:solidFill>
        <a:scene3d>
          <a:camera prst="orthographicFront"/>
          <a:lightRig rig="threePt" dir="t"/>
        </a:scene3d>
        <a:sp3d>
          <a:bevelT/>
        </a:sp3d>
      </dgm:spPr>
      <dgm:t>
        <a:bodyPr/>
        <a:lstStyle/>
        <a:p>
          <a:r>
            <a:rPr lang="en-US" b="1" dirty="0">
              <a:solidFill>
                <a:schemeClr val="tx1">
                  <a:lumMod val="95000"/>
                  <a:lumOff val="5000"/>
                </a:schemeClr>
              </a:solidFill>
            </a:rPr>
            <a:t>Detail Report</a:t>
          </a:r>
        </a:p>
      </dgm:t>
    </dgm:pt>
    <dgm:pt modelId="{F2F56339-65E1-4E05-8E13-99FE9AB4A32B}" type="parTrans" cxnId="{72932059-ED6D-4A7C-A115-767C2A74BE3A}">
      <dgm:prSet/>
      <dgm:spPr/>
      <dgm:t>
        <a:bodyPr/>
        <a:lstStyle/>
        <a:p>
          <a:endParaRPr lang="en-US" b="1"/>
        </a:p>
      </dgm:t>
    </dgm:pt>
    <dgm:pt modelId="{13C53FFE-E74B-4837-86AC-AF5CC0060F30}" type="sibTrans" cxnId="{72932059-ED6D-4A7C-A115-767C2A74BE3A}">
      <dgm:prSet/>
      <dgm:spPr/>
      <dgm:t>
        <a:bodyPr/>
        <a:lstStyle/>
        <a:p>
          <a:endParaRPr lang="en-US" b="1"/>
        </a:p>
      </dgm:t>
    </dgm:pt>
    <dgm:pt modelId="{2E016255-CD3E-4748-A391-13BB76E02811}" type="pres">
      <dgm:prSet presAssocID="{77F2A787-0284-495D-8DDA-7FDC3692BEC1}" presName="composite" presStyleCnt="0">
        <dgm:presLayoutVars>
          <dgm:chMax val="3"/>
          <dgm:animLvl val="lvl"/>
          <dgm:resizeHandles val="exact"/>
        </dgm:presLayoutVars>
      </dgm:prSet>
      <dgm:spPr/>
    </dgm:pt>
    <dgm:pt modelId="{560B55CC-6AE5-4554-9B73-70165BC7001E}" type="pres">
      <dgm:prSet presAssocID="{85C18BFA-9A08-4B58-9ABB-114A89131E44}" presName="gear1" presStyleLbl="node1" presStyleIdx="0" presStyleCnt="3" custLinFactNeighborX="-4743" custLinFactNeighborY="870">
        <dgm:presLayoutVars>
          <dgm:chMax val="1"/>
          <dgm:bulletEnabled val="1"/>
        </dgm:presLayoutVars>
      </dgm:prSet>
      <dgm:spPr/>
    </dgm:pt>
    <dgm:pt modelId="{153DBE46-EBD3-482F-AC1E-A11F45C9AA52}" type="pres">
      <dgm:prSet presAssocID="{85C18BFA-9A08-4B58-9ABB-114A89131E44}" presName="gear1srcNode" presStyleLbl="node1" presStyleIdx="0" presStyleCnt="3"/>
      <dgm:spPr/>
    </dgm:pt>
    <dgm:pt modelId="{D8B8BBE1-C13F-47D8-817A-5F96D6375EAA}" type="pres">
      <dgm:prSet presAssocID="{85C18BFA-9A08-4B58-9ABB-114A89131E44}" presName="gear1dstNode" presStyleLbl="node1" presStyleIdx="0" presStyleCnt="3"/>
      <dgm:spPr/>
    </dgm:pt>
    <dgm:pt modelId="{846CAEAA-B951-4005-8376-7825507DCD5D}" type="pres">
      <dgm:prSet presAssocID="{48912E0E-E843-4ABA-86E3-B3F80AB1651A}" presName="gear2" presStyleLbl="node1" presStyleIdx="1" presStyleCnt="3">
        <dgm:presLayoutVars>
          <dgm:chMax val="1"/>
          <dgm:bulletEnabled val="1"/>
        </dgm:presLayoutVars>
      </dgm:prSet>
      <dgm:spPr/>
    </dgm:pt>
    <dgm:pt modelId="{6B167D3E-F205-4D89-9373-07EEC90F5484}" type="pres">
      <dgm:prSet presAssocID="{48912E0E-E843-4ABA-86E3-B3F80AB1651A}" presName="gear2srcNode" presStyleLbl="node1" presStyleIdx="1" presStyleCnt="3"/>
      <dgm:spPr/>
    </dgm:pt>
    <dgm:pt modelId="{7E23501F-B9B2-4C87-9FDF-C5F297ED0004}" type="pres">
      <dgm:prSet presAssocID="{48912E0E-E843-4ABA-86E3-B3F80AB1651A}" presName="gear2dstNode" presStyleLbl="node1" presStyleIdx="1" presStyleCnt="3"/>
      <dgm:spPr/>
    </dgm:pt>
    <dgm:pt modelId="{7DB946E1-37FB-497C-B8F9-39F7D10B8E8E}" type="pres">
      <dgm:prSet presAssocID="{78BE35BA-0992-4379-A6C6-C3877ED82964}" presName="gear3" presStyleLbl="node1" presStyleIdx="2" presStyleCnt="3"/>
      <dgm:spPr/>
    </dgm:pt>
    <dgm:pt modelId="{158CCE38-97CF-472C-912E-2173123E10C5}" type="pres">
      <dgm:prSet presAssocID="{78BE35BA-0992-4379-A6C6-C3877ED82964}" presName="gear3tx" presStyleLbl="node1" presStyleIdx="2" presStyleCnt="3">
        <dgm:presLayoutVars>
          <dgm:chMax val="1"/>
          <dgm:bulletEnabled val="1"/>
        </dgm:presLayoutVars>
      </dgm:prSet>
      <dgm:spPr/>
    </dgm:pt>
    <dgm:pt modelId="{B8B75B28-E877-4B36-A1E0-42ADEACD6AB4}" type="pres">
      <dgm:prSet presAssocID="{78BE35BA-0992-4379-A6C6-C3877ED82964}" presName="gear3srcNode" presStyleLbl="node1" presStyleIdx="2" presStyleCnt="3"/>
      <dgm:spPr/>
    </dgm:pt>
    <dgm:pt modelId="{FFE1E6D7-6DAE-4E00-AF4A-9251A7C1975E}" type="pres">
      <dgm:prSet presAssocID="{78BE35BA-0992-4379-A6C6-C3877ED82964}" presName="gear3dstNode" presStyleLbl="node1" presStyleIdx="2" presStyleCnt="3"/>
      <dgm:spPr/>
    </dgm:pt>
    <dgm:pt modelId="{8F37CAFA-0157-4EC6-94D5-7735C8723F85}" type="pres">
      <dgm:prSet presAssocID="{B6F3338D-9A51-445E-A8C3-8F9190EF9733}" presName="connector1" presStyleLbl="sibTrans2D1" presStyleIdx="0" presStyleCnt="3" custLinFactNeighborX="-4268" custLinFactNeighborY="542"/>
      <dgm:spPr/>
    </dgm:pt>
    <dgm:pt modelId="{396878B4-42D8-4BE2-9F12-857AAB11FFB0}" type="pres">
      <dgm:prSet presAssocID="{09896A56-45E1-41D5-BDE9-D1BEBA4AE8ED}" presName="connector2" presStyleLbl="sibTrans2D1" presStyleIdx="1" presStyleCnt="3"/>
      <dgm:spPr/>
    </dgm:pt>
    <dgm:pt modelId="{64E3FB18-9193-4C45-9970-020216CAF9E5}" type="pres">
      <dgm:prSet presAssocID="{13C53FFE-E74B-4837-86AC-AF5CC0060F30}" presName="connector3" presStyleLbl="sibTrans2D1" presStyleIdx="2" presStyleCnt="3"/>
      <dgm:spPr/>
    </dgm:pt>
  </dgm:ptLst>
  <dgm:cxnLst>
    <dgm:cxn modelId="{112D4208-4191-4D58-AD74-9E0ED44834D9}" type="presOf" srcId="{09896A56-45E1-41D5-BDE9-D1BEBA4AE8ED}" destId="{396878B4-42D8-4BE2-9F12-857AAB11FFB0}" srcOrd="0" destOrd="0" presId="urn:microsoft.com/office/officeart/2005/8/layout/gear1"/>
    <dgm:cxn modelId="{9F15A45F-CECF-4905-8C6B-F83F63803140}" type="presOf" srcId="{78BE35BA-0992-4379-A6C6-C3877ED82964}" destId="{FFE1E6D7-6DAE-4E00-AF4A-9251A7C1975E}" srcOrd="3" destOrd="0" presId="urn:microsoft.com/office/officeart/2005/8/layout/gear1"/>
    <dgm:cxn modelId="{D8431846-5B6F-41F7-997B-AE1FBF8E75FD}" srcId="{77F2A787-0284-495D-8DDA-7FDC3692BEC1}" destId="{85C18BFA-9A08-4B58-9ABB-114A89131E44}" srcOrd="0" destOrd="0" parTransId="{24DB3D05-61D9-495E-B312-4961DA6A8B19}" sibTransId="{B6F3338D-9A51-445E-A8C3-8F9190EF9733}"/>
    <dgm:cxn modelId="{C7F64A4D-E72A-4D58-BB5F-E8AD85843393}" type="presOf" srcId="{78BE35BA-0992-4379-A6C6-C3877ED82964}" destId="{B8B75B28-E877-4B36-A1E0-42ADEACD6AB4}" srcOrd="2" destOrd="0" presId="urn:microsoft.com/office/officeart/2005/8/layout/gear1"/>
    <dgm:cxn modelId="{5A1C046E-59EC-4B45-92F9-BC7F1317F6DB}" type="presOf" srcId="{77F2A787-0284-495D-8DDA-7FDC3692BEC1}" destId="{2E016255-CD3E-4748-A391-13BB76E02811}" srcOrd="0" destOrd="0" presId="urn:microsoft.com/office/officeart/2005/8/layout/gear1"/>
    <dgm:cxn modelId="{C7F23D6F-8C34-43EB-A93E-83EAB2C9F48F}" type="presOf" srcId="{48912E0E-E843-4ABA-86E3-B3F80AB1651A}" destId="{7E23501F-B9B2-4C87-9FDF-C5F297ED0004}" srcOrd="2" destOrd="0" presId="urn:microsoft.com/office/officeart/2005/8/layout/gear1"/>
    <dgm:cxn modelId="{5BAD1753-8D5C-433C-A8FF-C9144411D710}" srcId="{77F2A787-0284-495D-8DDA-7FDC3692BEC1}" destId="{48912E0E-E843-4ABA-86E3-B3F80AB1651A}" srcOrd="1" destOrd="0" parTransId="{FFE822F0-4DF4-4140-AB2E-CACDAE8AFC51}" sibTransId="{09896A56-45E1-41D5-BDE9-D1BEBA4AE8ED}"/>
    <dgm:cxn modelId="{94050175-57A2-477D-922D-A8B24F25562B}" type="presOf" srcId="{48912E0E-E843-4ABA-86E3-B3F80AB1651A}" destId="{846CAEAA-B951-4005-8376-7825507DCD5D}" srcOrd="0" destOrd="0" presId="urn:microsoft.com/office/officeart/2005/8/layout/gear1"/>
    <dgm:cxn modelId="{72932059-ED6D-4A7C-A115-767C2A74BE3A}" srcId="{77F2A787-0284-495D-8DDA-7FDC3692BEC1}" destId="{78BE35BA-0992-4379-A6C6-C3877ED82964}" srcOrd="2" destOrd="0" parTransId="{F2F56339-65E1-4E05-8E13-99FE9AB4A32B}" sibTransId="{13C53FFE-E74B-4837-86AC-AF5CC0060F30}"/>
    <dgm:cxn modelId="{06B29A7D-B7AF-411C-8A1C-851BB2A62FAE}" type="presOf" srcId="{48912E0E-E843-4ABA-86E3-B3F80AB1651A}" destId="{6B167D3E-F205-4D89-9373-07EEC90F5484}" srcOrd="1" destOrd="0" presId="urn:microsoft.com/office/officeart/2005/8/layout/gear1"/>
    <dgm:cxn modelId="{6BBC3282-94F8-4C84-884F-A2DF151C715D}" type="presOf" srcId="{13C53FFE-E74B-4837-86AC-AF5CC0060F30}" destId="{64E3FB18-9193-4C45-9970-020216CAF9E5}" srcOrd="0" destOrd="0" presId="urn:microsoft.com/office/officeart/2005/8/layout/gear1"/>
    <dgm:cxn modelId="{36CD548A-E1BF-4695-80CA-3EDD65CD002C}" type="presOf" srcId="{85C18BFA-9A08-4B58-9ABB-114A89131E44}" destId="{153DBE46-EBD3-482F-AC1E-A11F45C9AA52}" srcOrd="1" destOrd="0" presId="urn:microsoft.com/office/officeart/2005/8/layout/gear1"/>
    <dgm:cxn modelId="{58EC5192-3439-4698-AA87-2EBA925A0CBF}" type="presOf" srcId="{78BE35BA-0992-4379-A6C6-C3877ED82964}" destId="{7DB946E1-37FB-497C-B8F9-39F7D10B8E8E}" srcOrd="0" destOrd="0" presId="urn:microsoft.com/office/officeart/2005/8/layout/gear1"/>
    <dgm:cxn modelId="{DC1015A5-43D7-4C54-B2E5-0164776D47D4}" type="presOf" srcId="{B6F3338D-9A51-445E-A8C3-8F9190EF9733}" destId="{8F37CAFA-0157-4EC6-94D5-7735C8723F85}" srcOrd="0" destOrd="0" presId="urn:microsoft.com/office/officeart/2005/8/layout/gear1"/>
    <dgm:cxn modelId="{314001CB-EBDE-4B34-BCC0-7F95E4270864}" type="presOf" srcId="{85C18BFA-9A08-4B58-9ABB-114A89131E44}" destId="{560B55CC-6AE5-4554-9B73-70165BC7001E}" srcOrd="0" destOrd="0" presId="urn:microsoft.com/office/officeart/2005/8/layout/gear1"/>
    <dgm:cxn modelId="{EEFF52CC-8338-4D5F-9899-33FA18D21BEC}" type="presOf" srcId="{85C18BFA-9A08-4B58-9ABB-114A89131E44}" destId="{D8B8BBE1-C13F-47D8-817A-5F96D6375EAA}" srcOrd="2" destOrd="0" presId="urn:microsoft.com/office/officeart/2005/8/layout/gear1"/>
    <dgm:cxn modelId="{BFB9E2E7-3269-41A1-854D-6D01784D63F9}" type="presOf" srcId="{78BE35BA-0992-4379-A6C6-C3877ED82964}" destId="{158CCE38-97CF-472C-912E-2173123E10C5}" srcOrd="1" destOrd="0" presId="urn:microsoft.com/office/officeart/2005/8/layout/gear1"/>
    <dgm:cxn modelId="{A608468C-C14C-4E9C-BAFE-4C96CEB46BD8}" type="presParOf" srcId="{2E016255-CD3E-4748-A391-13BB76E02811}" destId="{560B55CC-6AE5-4554-9B73-70165BC7001E}" srcOrd="0" destOrd="0" presId="urn:microsoft.com/office/officeart/2005/8/layout/gear1"/>
    <dgm:cxn modelId="{8E72908A-A015-4379-B27C-7B5E6DDDD700}" type="presParOf" srcId="{2E016255-CD3E-4748-A391-13BB76E02811}" destId="{153DBE46-EBD3-482F-AC1E-A11F45C9AA52}" srcOrd="1" destOrd="0" presId="urn:microsoft.com/office/officeart/2005/8/layout/gear1"/>
    <dgm:cxn modelId="{8109FA61-E3AB-414D-8841-CCB1CFA41E8F}" type="presParOf" srcId="{2E016255-CD3E-4748-A391-13BB76E02811}" destId="{D8B8BBE1-C13F-47D8-817A-5F96D6375EAA}" srcOrd="2" destOrd="0" presId="urn:microsoft.com/office/officeart/2005/8/layout/gear1"/>
    <dgm:cxn modelId="{1CAE5F46-8468-4292-84FB-B11A2A443629}" type="presParOf" srcId="{2E016255-CD3E-4748-A391-13BB76E02811}" destId="{846CAEAA-B951-4005-8376-7825507DCD5D}" srcOrd="3" destOrd="0" presId="urn:microsoft.com/office/officeart/2005/8/layout/gear1"/>
    <dgm:cxn modelId="{3F487DFF-EEC3-422D-969C-648315C0C971}" type="presParOf" srcId="{2E016255-CD3E-4748-A391-13BB76E02811}" destId="{6B167D3E-F205-4D89-9373-07EEC90F5484}" srcOrd="4" destOrd="0" presId="urn:microsoft.com/office/officeart/2005/8/layout/gear1"/>
    <dgm:cxn modelId="{A3F9F504-CB57-41AB-9FDB-E46C6D0EB424}" type="presParOf" srcId="{2E016255-CD3E-4748-A391-13BB76E02811}" destId="{7E23501F-B9B2-4C87-9FDF-C5F297ED0004}" srcOrd="5" destOrd="0" presId="urn:microsoft.com/office/officeart/2005/8/layout/gear1"/>
    <dgm:cxn modelId="{A6F6637A-0D1B-4C12-9E29-5BE1D813F127}" type="presParOf" srcId="{2E016255-CD3E-4748-A391-13BB76E02811}" destId="{7DB946E1-37FB-497C-B8F9-39F7D10B8E8E}" srcOrd="6" destOrd="0" presId="urn:microsoft.com/office/officeart/2005/8/layout/gear1"/>
    <dgm:cxn modelId="{52424BD1-ABE2-489A-8591-15FEC43FBBE4}" type="presParOf" srcId="{2E016255-CD3E-4748-A391-13BB76E02811}" destId="{158CCE38-97CF-472C-912E-2173123E10C5}" srcOrd="7" destOrd="0" presId="urn:microsoft.com/office/officeart/2005/8/layout/gear1"/>
    <dgm:cxn modelId="{B001E00D-2F2E-4AD2-860B-9B2F0E850E92}" type="presParOf" srcId="{2E016255-CD3E-4748-A391-13BB76E02811}" destId="{B8B75B28-E877-4B36-A1E0-42ADEACD6AB4}" srcOrd="8" destOrd="0" presId="urn:microsoft.com/office/officeart/2005/8/layout/gear1"/>
    <dgm:cxn modelId="{169A660B-8493-42B1-96B8-4389D5EFCF36}" type="presParOf" srcId="{2E016255-CD3E-4748-A391-13BB76E02811}" destId="{FFE1E6D7-6DAE-4E00-AF4A-9251A7C1975E}" srcOrd="9" destOrd="0" presId="urn:microsoft.com/office/officeart/2005/8/layout/gear1"/>
    <dgm:cxn modelId="{203E018F-ECF0-41AE-B1BE-0CEBB1E1A43E}" type="presParOf" srcId="{2E016255-CD3E-4748-A391-13BB76E02811}" destId="{8F37CAFA-0157-4EC6-94D5-7735C8723F85}" srcOrd="10" destOrd="0" presId="urn:microsoft.com/office/officeart/2005/8/layout/gear1"/>
    <dgm:cxn modelId="{0FD2B017-7921-4AC3-A81F-031629BAFFB1}" type="presParOf" srcId="{2E016255-CD3E-4748-A391-13BB76E02811}" destId="{396878B4-42D8-4BE2-9F12-857AAB11FFB0}" srcOrd="11" destOrd="0" presId="urn:microsoft.com/office/officeart/2005/8/layout/gear1"/>
    <dgm:cxn modelId="{45346856-1D45-4309-B0D1-B516CB0AFC10}" type="presParOf" srcId="{2E016255-CD3E-4748-A391-13BB76E02811}" destId="{64E3FB18-9193-4C45-9970-020216CAF9E5}"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78AA73-7C81-455E-A61E-867CAD2C311B}">
      <dsp:nvSpPr>
        <dsp:cNvPr id="0" name=""/>
        <dsp:cNvSpPr/>
      </dsp:nvSpPr>
      <dsp:spPr>
        <a:xfrm>
          <a:off x="0" y="311539"/>
          <a:ext cx="6096000" cy="3276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098CE82-E642-4E5D-BA8E-23CA4BFBD9C0}">
      <dsp:nvSpPr>
        <dsp:cNvPr id="0" name=""/>
        <dsp:cNvSpPr/>
      </dsp:nvSpPr>
      <dsp:spPr>
        <a:xfrm>
          <a:off x="304800" y="119659"/>
          <a:ext cx="4267200" cy="383760"/>
        </a:xfrm>
        <a:prstGeom prst="roundRect">
          <a:avLst/>
        </a:prstGeom>
        <a:solidFill>
          <a:srgbClr val="00B05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dirty="0"/>
            <a:t>1. Sequence Check</a:t>
          </a:r>
        </a:p>
      </dsp:txBody>
      <dsp:txXfrm>
        <a:off x="323534" y="138393"/>
        <a:ext cx="4229732" cy="346292"/>
      </dsp:txXfrm>
    </dsp:sp>
    <dsp:sp modelId="{228D48DC-3C3A-4FC8-93DF-169FE40660C6}">
      <dsp:nvSpPr>
        <dsp:cNvPr id="0" name=""/>
        <dsp:cNvSpPr/>
      </dsp:nvSpPr>
      <dsp:spPr>
        <a:xfrm>
          <a:off x="0" y="901220"/>
          <a:ext cx="6096000" cy="3276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2A5B67B-DC35-470B-AB15-90096A06332B}">
      <dsp:nvSpPr>
        <dsp:cNvPr id="0" name=""/>
        <dsp:cNvSpPr/>
      </dsp:nvSpPr>
      <dsp:spPr>
        <a:xfrm>
          <a:off x="304800" y="709340"/>
          <a:ext cx="4267200"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dirty="0"/>
            <a:t>2. Existence Check</a:t>
          </a:r>
        </a:p>
      </dsp:txBody>
      <dsp:txXfrm>
        <a:off x="323534" y="728074"/>
        <a:ext cx="4229732" cy="346292"/>
      </dsp:txXfrm>
    </dsp:sp>
    <dsp:sp modelId="{46B2BFCA-EC58-4E5B-865B-78CD0D9C3040}">
      <dsp:nvSpPr>
        <dsp:cNvPr id="0" name=""/>
        <dsp:cNvSpPr/>
      </dsp:nvSpPr>
      <dsp:spPr>
        <a:xfrm>
          <a:off x="0" y="1490900"/>
          <a:ext cx="6096000" cy="3276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7FADC7C-D37B-4990-8983-2A898870B33B}">
      <dsp:nvSpPr>
        <dsp:cNvPr id="0" name=""/>
        <dsp:cNvSpPr/>
      </dsp:nvSpPr>
      <dsp:spPr>
        <a:xfrm>
          <a:off x="304800" y="1299020"/>
          <a:ext cx="4267200" cy="383760"/>
        </a:xfrm>
        <a:prstGeom prst="roundRect">
          <a:avLst/>
        </a:prstGeom>
        <a:solidFill>
          <a:schemeClr val="accent5">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dirty="0"/>
            <a:t>3. Data type Check</a:t>
          </a:r>
        </a:p>
      </dsp:txBody>
      <dsp:txXfrm>
        <a:off x="323534" y="1317754"/>
        <a:ext cx="4229732" cy="346292"/>
      </dsp:txXfrm>
    </dsp:sp>
    <dsp:sp modelId="{23014FD2-03F4-492A-AD8C-BDE785221F62}">
      <dsp:nvSpPr>
        <dsp:cNvPr id="0" name=""/>
        <dsp:cNvSpPr/>
      </dsp:nvSpPr>
      <dsp:spPr>
        <a:xfrm>
          <a:off x="0" y="2080580"/>
          <a:ext cx="6096000" cy="3276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40DD8BE-FFFE-4E29-BAB0-4932AD3BA3F3}">
      <dsp:nvSpPr>
        <dsp:cNvPr id="0" name=""/>
        <dsp:cNvSpPr/>
      </dsp:nvSpPr>
      <dsp:spPr>
        <a:xfrm>
          <a:off x="304800" y="1888700"/>
          <a:ext cx="4267200" cy="383760"/>
        </a:xfrm>
        <a:prstGeom prst="roundRect">
          <a:avLst/>
        </a:prstGeom>
        <a:solidFill>
          <a:schemeClr val="accent6">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dirty="0"/>
            <a:t>4. Range Check</a:t>
          </a:r>
        </a:p>
      </dsp:txBody>
      <dsp:txXfrm>
        <a:off x="323534" y="1907434"/>
        <a:ext cx="4229732" cy="346292"/>
      </dsp:txXfrm>
    </dsp:sp>
    <dsp:sp modelId="{947D7BE5-027F-409B-9A68-1040DAD06A70}">
      <dsp:nvSpPr>
        <dsp:cNvPr id="0" name=""/>
        <dsp:cNvSpPr/>
      </dsp:nvSpPr>
      <dsp:spPr>
        <a:xfrm>
          <a:off x="0" y="2670260"/>
          <a:ext cx="6096000" cy="3276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01A2622-7D3E-492A-8C6F-356292138CB4}">
      <dsp:nvSpPr>
        <dsp:cNvPr id="0" name=""/>
        <dsp:cNvSpPr/>
      </dsp:nvSpPr>
      <dsp:spPr>
        <a:xfrm>
          <a:off x="304800" y="2478380"/>
          <a:ext cx="4267200" cy="383760"/>
        </a:xfrm>
        <a:prstGeom prst="roundRect">
          <a:avLst/>
        </a:prstGeom>
        <a:solidFill>
          <a:schemeClr val="bg2">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dirty="0"/>
            <a:t>5. Reasonableness Check</a:t>
          </a:r>
        </a:p>
      </dsp:txBody>
      <dsp:txXfrm>
        <a:off x="323534" y="2497114"/>
        <a:ext cx="4229732" cy="346292"/>
      </dsp:txXfrm>
    </dsp:sp>
    <dsp:sp modelId="{DC97D97F-86F0-4258-87D0-0C18E28EAC2D}">
      <dsp:nvSpPr>
        <dsp:cNvPr id="0" name=""/>
        <dsp:cNvSpPr/>
      </dsp:nvSpPr>
      <dsp:spPr>
        <a:xfrm>
          <a:off x="0" y="3259940"/>
          <a:ext cx="6096000" cy="3276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121E5F8-C1B3-4575-8A7C-1D637ED7D598}">
      <dsp:nvSpPr>
        <dsp:cNvPr id="0" name=""/>
        <dsp:cNvSpPr/>
      </dsp:nvSpPr>
      <dsp:spPr>
        <a:xfrm>
          <a:off x="304800" y="3068060"/>
          <a:ext cx="4267200" cy="383760"/>
        </a:xfrm>
        <a:prstGeom prst="roundRect">
          <a:avLst/>
        </a:prstGeom>
        <a:solidFill>
          <a:srgbClr val="7030A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dirty="0"/>
            <a:t>6. Validity Check</a:t>
          </a:r>
        </a:p>
      </dsp:txBody>
      <dsp:txXfrm>
        <a:off x="323534" y="3086794"/>
        <a:ext cx="4229732" cy="346292"/>
      </dsp:txXfrm>
    </dsp:sp>
    <dsp:sp modelId="{F59303E9-9ED5-475A-BEF7-4473B23600BD}">
      <dsp:nvSpPr>
        <dsp:cNvPr id="0" name=""/>
        <dsp:cNvSpPr/>
      </dsp:nvSpPr>
      <dsp:spPr>
        <a:xfrm>
          <a:off x="0" y="3849620"/>
          <a:ext cx="6096000" cy="3276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2027AD2-D84D-4C11-A253-08C3B4943CC0}">
      <dsp:nvSpPr>
        <dsp:cNvPr id="0" name=""/>
        <dsp:cNvSpPr/>
      </dsp:nvSpPr>
      <dsp:spPr>
        <a:xfrm>
          <a:off x="304800" y="3657740"/>
          <a:ext cx="4267200" cy="383760"/>
        </a:xfrm>
        <a:prstGeom prst="roundRect">
          <a:avLst/>
        </a:prstGeom>
        <a:solidFill>
          <a:schemeClr val="accent6">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dirty="0"/>
            <a:t>7. Combination Check</a:t>
          </a:r>
        </a:p>
      </dsp:txBody>
      <dsp:txXfrm>
        <a:off x="323534" y="3676474"/>
        <a:ext cx="4229732" cy="346292"/>
      </dsp:txXfrm>
    </dsp:sp>
    <dsp:sp modelId="{A9AB1FD7-8E1E-4011-86CB-CAD5B52A3693}">
      <dsp:nvSpPr>
        <dsp:cNvPr id="0" name=""/>
        <dsp:cNvSpPr/>
      </dsp:nvSpPr>
      <dsp:spPr>
        <a:xfrm>
          <a:off x="0" y="4439300"/>
          <a:ext cx="6096000" cy="3276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52F1BA-9B2A-4C2E-909B-E3FA1AFFA6D5}">
      <dsp:nvSpPr>
        <dsp:cNvPr id="0" name=""/>
        <dsp:cNvSpPr/>
      </dsp:nvSpPr>
      <dsp:spPr>
        <a:xfrm>
          <a:off x="304800" y="4247420"/>
          <a:ext cx="4267200" cy="383760"/>
        </a:xfrm>
        <a:prstGeom prst="roundRect">
          <a:avLst/>
        </a:prstGeom>
        <a:solidFill>
          <a:schemeClr val="bg1">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800100">
            <a:lnSpc>
              <a:spcPct val="90000"/>
            </a:lnSpc>
            <a:spcBef>
              <a:spcPct val="0"/>
            </a:spcBef>
            <a:spcAft>
              <a:spcPct val="35000"/>
            </a:spcAft>
            <a:buNone/>
          </a:pPr>
          <a:r>
            <a:rPr lang="en-US" sz="1800" b="1" kern="1200" dirty="0"/>
            <a:t>8. Batch Control</a:t>
          </a:r>
        </a:p>
      </dsp:txBody>
      <dsp:txXfrm>
        <a:off x="323534" y="4266154"/>
        <a:ext cx="4229732" cy="3462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0B55CC-6AE5-4554-9B73-70165BC7001E}">
      <dsp:nvSpPr>
        <dsp:cNvPr id="0" name=""/>
        <dsp:cNvSpPr/>
      </dsp:nvSpPr>
      <dsp:spPr>
        <a:xfrm>
          <a:off x="3045828" y="2288745"/>
          <a:ext cx="2797355" cy="2797355"/>
        </a:xfrm>
        <a:prstGeom prst="gear9">
          <a:avLst/>
        </a:prstGeom>
        <a:solidFill>
          <a:srgbClr val="FFABCB"/>
        </a:solidFill>
        <a:ln w="15875" cap="flat" cmpd="sng" algn="ctr">
          <a:solidFill>
            <a:schemeClr val="lt1">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b="1" kern="1200" dirty="0">
              <a:solidFill>
                <a:schemeClr val="tx1">
                  <a:lumMod val="95000"/>
                  <a:lumOff val="5000"/>
                </a:schemeClr>
              </a:solidFill>
            </a:rPr>
            <a:t>Summary Reports</a:t>
          </a:r>
        </a:p>
      </dsp:txBody>
      <dsp:txXfrm>
        <a:off x="3608221" y="2944012"/>
        <a:ext cx="1672569" cy="1437898"/>
      </dsp:txXfrm>
    </dsp:sp>
    <dsp:sp modelId="{846CAEAA-B951-4005-8376-7825507DCD5D}">
      <dsp:nvSpPr>
        <dsp:cNvPr id="0" name=""/>
        <dsp:cNvSpPr/>
      </dsp:nvSpPr>
      <dsp:spPr>
        <a:xfrm>
          <a:off x="1550955" y="1627552"/>
          <a:ext cx="2034440" cy="2034440"/>
        </a:xfrm>
        <a:prstGeom prst="gear6">
          <a:avLst/>
        </a:prstGeom>
        <a:solidFill>
          <a:schemeClr val="accent2">
            <a:lumMod val="60000"/>
            <a:lumOff val="40000"/>
          </a:schemeClr>
        </a:solidFill>
        <a:ln w="15875" cap="flat" cmpd="sng" algn="ctr">
          <a:solidFill>
            <a:schemeClr val="lt1">
              <a:hueOff val="0"/>
              <a:satOff val="0"/>
              <a:lumOff val="0"/>
              <a:alphaOff val="0"/>
            </a:schemeClr>
          </a:solidFill>
          <a:prstDash val="solid"/>
        </a:ln>
        <a:effectLst/>
        <a:scene3d>
          <a:camera prst="orthographicFront"/>
          <a:lightRig rig="threePt" dir="t"/>
        </a:scene3d>
        <a:sp3d>
          <a:bevelT w="165100" prst="coolSlant"/>
        </a:sp3d>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b="1" kern="1200" dirty="0">
              <a:solidFill>
                <a:schemeClr val="tx1">
                  <a:lumMod val="95000"/>
                  <a:lumOff val="5000"/>
                </a:schemeClr>
              </a:solidFill>
            </a:rPr>
            <a:t>Exception Reports</a:t>
          </a:r>
        </a:p>
      </dsp:txBody>
      <dsp:txXfrm>
        <a:off x="2063131" y="2142824"/>
        <a:ext cx="1010088" cy="1003896"/>
      </dsp:txXfrm>
    </dsp:sp>
    <dsp:sp modelId="{7DB946E1-37FB-497C-B8F9-39F7D10B8E8E}">
      <dsp:nvSpPr>
        <dsp:cNvPr id="0" name=""/>
        <dsp:cNvSpPr/>
      </dsp:nvSpPr>
      <dsp:spPr>
        <a:xfrm rot="20700000">
          <a:off x="2690449" y="223996"/>
          <a:ext cx="1993335" cy="1993335"/>
        </a:xfrm>
        <a:prstGeom prst="gear6">
          <a:avLst/>
        </a:prstGeom>
        <a:solidFill>
          <a:schemeClr val="accent3">
            <a:lumMod val="60000"/>
            <a:lumOff val="40000"/>
          </a:schemeClr>
        </a:solidFill>
        <a:ln w="15875"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US" sz="1900" b="1" kern="1200" dirty="0">
              <a:solidFill>
                <a:schemeClr val="tx1">
                  <a:lumMod val="95000"/>
                  <a:lumOff val="5000"/>
                </a:schemeClr>
              </a:solidFill>
            </a:rPr>
            <a:t>Detail Report</a:t>
          </a:r>
        </a:p>
      </dsp:txBody>
      <dsp:txXfrm rot="-20700000">
        <a:off x="3127646" y="661193"/>
        <a:ext cx="1118942" cy="1118942"/>
      </dsp:txXfrm>
    </dsp:sp>
    <dsp:sp modelId="{8F37CAFA-0157-4EC6-94D5-7735C8723F85}">
      <dsp:nvSpPr>
        <dsp:cNvPr id="0" name=""/>
        <dsp:cNvSpPr/>
      </dsp:nvSpPr>
      <dsp:spPr>
        <a:xfrm>
          <a:off x="2820503" y="1880374"/>
          <a:ext cx="3580614" cy="3580614"/>
        </a:xfrm>
        <a:prstGeom prst="circularArrow">
          <a:avLst>
            <a:gd name="adj1" fmla="val 4688"/>
            <a:gd name="adj2" fmla="val 299029"/>
            <a:gd name="adj3" fmla="val 2534013"/>
            <a:gd name="adj4" fmla="val 15823352"/>
            <a:gd name="adj5" fmla="val 546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96878B4-42D8-4BE2-9F12-857AAB11FFB0}">
      <dsp:nvSpPr>
        <dsp:cNvPr id="0" name=""/>
        <dsp:cNvSpPr/>
      </dsp:nvSpPr>
      <dsp:spPr>
        <a:xfrm>
          <a:off x="1190660" y="1173580"/>
          <a:ext cx="2601540" cy="2601540"/>
        </a:xfrm>
        <a:prstGeom prst="leftCircularArrow">
          <a:avLst>
            <a:gd name="adj1" fmla="val 6452"/>
            <a:gd name="adj2" fmla="val 429999"/>
            <a:gd name="adj3" fmla="val 10489124"/>
            <a:gd name="adj4" fmla="val 14837806"/>
            <a:gd name="adj5" fmla="val 752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4E3FB18-9193-4C45-9970-020216CAF9E5}">
      <dsp:nvSpPr>
        <dsp:cNvPr id="0" name=""/>
        <dsp:cNvSpPr/>
      </dsp:nvSpPr>
      <dsp:spPr>
        <a:xfrm>
          <a:off x="2229370" y="-216446"/>
          <a:ext cx="2804984" cy="2804984"/>
        </a:xfrm>
        <a:prstGeom prst="circularArrow">
          <a:avLst>
            <a:gd name="adj1" fmla="val 5984"/>
            <a:gd name="adj2" fmla="val 394124"/>
            <a:gd name="adj3" fmla="val 13313824"/>
            <a:gd name="adj4" fmla="val 10508221"/>
            <a:gd name="adj5" fmla="val 698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jpeg>
</file>

<file path=ppt/media/image6.jpe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4A7A383-ECF0-4684-B0CA-EE10F36C6FF9}" type="datetimeFigureOut">
              <a:rPr lang="en-US" smtClean="0"/>
              <a:t>2/2/2023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990F782-5BD6-4878-AF9C-F5EE53ED331B}" type="slidenum">
              <a:rPr lang="en-US" smtClean="0"/>
              <a:t>‹#›</a:t>
            </a:fld>
            <a:endParaRPr lang="en-US"/>
          </a:p>
        </p:txBody>
      </p:sp>
    </p:spTree>
    <p:extLst>
      <p:ext uri="{BB962C8B-B14F-4D97-AF65-F5344CB8AC3E}">
        <p14:creationId xmlns:p14="http://schemas.microsoft.com/office/powerpoint/2010/main" val="2951366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Chapter 7 – Development strategies</a:t>
            </a:r>
          </a:p>
        </p:txBody>
      </p:sp>
      <p:sp>
        <p:nvSpPr>
          <p:cNvPr id="4" name="Slide Number Placeholder 3"/>
          <p:cNvSpPr>
            <a:spLocks noGrp="1"/>
          </p:cNvSpPr>
          <p:nvPr>
            <p:ph type="sldNum" sz="quarter" idx="10"/>
          </p:nvPr>
        </p:nvSpPr>
        <p:spPr/>
        <p:txBody>
          <a:bodyPr/>
          <a:lstStyle/>
          <a:p>
            <a:fld id="{9990F782-5BD6-4878-AF9C-F5EE53ED331B}" type="slidenum">
              <a:rPr lang="en-US" smtClean="0"/>
              <a:t>4</a:t>
            </a:fld>
            <a:endParaRPr lang="en-US"/>
          </a:p>
        </p:txBody>
      </p:sp>
    </p:spTree>
    <p:extLst>
      <p:ext uri="{BB962C8B-B14F-4D97-AF65-F5344CB8AC3E}">
        <p14:creationId xmlns:p14="http://schemas.microsoft.com/office/powerpoint/2010/main" val="31652104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m/s 367</a:t>
            </a:r>
          </a:p>
        </p:txBody>
      </p:sp>
      <p:sp>
        <p:nvSpPr>
          <p:cNvPr id="4" name="Slide Number Placeholder 3"/>
          <p:cNvSpPr>
            <a:spLocks noGrp="1"/>
          </p:cNvSpPr>
          <p:nvPr>
            <p:ph type="sldNum" sz="quarter" idx="10"/>
          </p:nvPr>
        </p:nvSpPr>
        <p:spPr/>
        <p:txBody>
          <a:bodyPr/>
          <a:lstStyle/>
          <a:p>
            <a:fld id="{9990F782-5BD6-4878-AF9C-F5EE53ED331B}" type="slidenum">
              <a:rPr lang="en-US" smtClean="0"/>
              <a:t>15</a:t>
            </a:fld>
            <a:endParaRPr lang="en-US"/>
          </a:p>
        </p:txBody>
      </p:sp>
    </p:spTree>
    <p:extLst>
      <p:ext uri="{BB962C8B-B14F-4D97-AF65-F5344CB8AC3E}">
        <p14:creationId xmlns:p14="http://schemas.microsoft.com/office/powerpoint/2010/main" val="3100399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m/s 367</a:t>
            </a:r>
          </a:p>
        </p:txBody>
      </p:sp>
      <p:sp>
        <p:nvSpPr>
          <p:cNvPr id="4" name="Slide Number Placeholder 3"/>
          <p:cNvSpPr>
            <a:spLocks noGrp="1"/>
          </p:cNvSpPr>
          <p:nvPr>
            <p:ph type="sldNum" sz="quarter" idx="10"/>
          </p:nvPr>
        </p:nvSpPr>
        <p:spPr/>
        <p:txBody>
          <a:bodyPr/>
          <a:lstStyle/>
          <a:p>
            <a:fld id="{9990F782-5BD6-4878-AF9C-F5EE53ED331B}" type="slidenum">
              <a:rPr lang="en-US" smtClean="0"/>
              <a:t>16</a:t>
            </a:fld>
            <a:endParaRPr lang="en-US"/>
          </a:p>
        </p:txBody>
      </p:sp>
    </p:spTree>
    <p:extLst>
      <p:ext uri="{BB962C8B-B14F-4D97-AF65-F5344CB8AC3E}">
        <p14:creationId xmlns:p14="http://schemas.microsoft.com/office/powerpoint/2010/main" val="6513728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m/s 367</a:t>
            </a:r>
          </a:p>
        </p:txBody>
      </p:sp>
      <p:sp>
        <p:nvSpPr>
          <p:cNvPr id="4" name="Slide Number Placeholder 3"/>
          <p:cNvSpPr>
            <a:spLocks noGrp="1"/>
          </p:cNvSpPr>
          <p:nvPr>
            <p:ph type="sldNum" sz="quarter" idx="10"/>
          </p:nvPr>
        </p:nvSpPr>
        <p:spPr/>
        <p:txBody>
          <a:bodyPr/>
          <a:lstStyle/>
          <a:p>
            <a:fld id="{9990F782-5BD6-4878-AF9C-F5EE53ED331B}" type="slidenum">
              <a:rPr lang="en-US" smtClean="0"/>
              <a:t>17</a:t>
            </a:fld>
            <a:endParaRPr lang="en-US"/>
          </a:p>
        </p:txBody>
      </p:sp>
    </p:spTree>
    <p:extLst>
      <p:ext uri="{BB962C8B-B14F-4D97-AF65-F5344CB8AC3E}">
        <p14:creationId xmlns:p14="http://schemas.microsoft.com/office/powerpoint/2010/main" val="6571584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025C9ED-7423-4303-B648-22612D3F674E}" type="datetimeFigureOut">
              <a:rPr lang="en-US" smtClean="0"/>
              <a:t>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963466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025C9ED-7423-4303-B648-22612D3F674E}" type="datetimeFigureOut">
              <a:rPr lang="en-US" smtClean="0"/>
              <a:t>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53906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025C9ED-7423-4303-B648-22612D3F674E}" type="datetimeFigureOut">
              <a:rPr lang="en-US" smtClean="0"/>
              <a:t>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175220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BF89FF9D-FFB4-47B5-99B0-D174A6A13A41}" type="datetimeFigureOut">
              <a:rPr lang="en-US" smtClean="0"/>
              <a:t>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57B85A-39A3-48E1-8297-2A6749D54F31}"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TextBox 14">
            <a:extLst>
              <a:ext uri="{FF2B5EF4-FFF2-40B4-BE49-F238E27FC236}">
                <a16:creationId xmlns:a16="http://schemas.microsoft.com/office/drawing/2014/main" id="{C432BC2F-1B40-489E-B4FC-F5196FFBFA65}"/>
              </a:ext>
            </a:extLst>
          </p:cNvPr>
          <p:cNvSpPr txBox="1"/>
          <p:nvPr userDrawn="1"/>
        </p:nvSpPr>
        <p:spPr>
          <a:xfrm>
            <a:off x="6955658" y="6483101"/>
            <a:ext cx="2808312" cy="46166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defRPr/>
            </a:pPr>
            <a:r>
              <a:rPr lang="en-US" altLang="en-US" sz="1200" b="1" dirty="0">
                <a:solidFill>
                  <a:schemeClr val="bg1">
                    <a:lumMod val="65000"/>
                  </a:schemeClr>
                </a:solidFill>
              </a:rPr>
              <a:t>rohaliza@pmu.edu.my</a:t>
            </a:r>
          </a:p>
          <a:p>
            <a:endParaRPr lang="en-US" sz="1200" b="1" dirty="0">
              <a:solidFill>
                <a:schemeClr val="bg1">
                  <a:lumMod val="65000"/>
                </a:schemeClr>
              </a:solidFill>
            </a:endParaRPr>
          </a:p>
        </p:txBody>
      </p:sp>
      <p:sp>
        <p:nvSpPr>
          <p:cNvPr id="12" name="TextBox 15">
            <a:extLst>
              <a:ext uri="{FF2B5EF4-FFF2-40B4-BE49-F238E27FC236}">
                <a16:creationId xmlns:a16="http://schemas.microsoft.com/office/drawing/2014/main" id="{47873E5F-FE49-408C-8A6F-229E3264B633}"/>
              </a:ext>
            </a:extLst>
          </p:cNvPr>
          <p:cNvSpPr txBox="1"/>
          <p:nvPr userDrawn="1"/>
        </p:nvSpPr>
        <p:spPr>
          <a:xfrm>
            <a:off x="702408" y="6483100"/>
            <a:ext cx="4608512" cy="46166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defRPr/>
            </a:pPr>
            <a:r>
              <a:rPr lang="en-US" altLang="en-US" sz="1200" b="1" dirty="0">
                <a:solidFill>
                  <a:schemeClr val="bg1">
                    <a:lumMod val="65000"/>
                  </a:schemeClr>
                </a:solidFill>
              </a:rPr>
              <a:t>DFC3043</a:t>
            </a:r>
            <a:r>
              <a:rPr lang="en-US" altLang="en-US" sz="1200" b="1" baseline="0" dirty="0">
                <a:solidFill>
                  <a:schemeClr val="bg1">
                    <a:lumMod val="65000"/>
                  </a:schemeClr>
                </a:solidFill>
              </a:rPr>
              <a:t> System Analysis &amp; Design</a:t>
            </a:r>
            <a:endParaRPr lang="en-US" altLang="en-US" sz="1200" b="1" dirty="0">
              <a:solidFill>
                <a:schemeClr val="bg1">
                  <a:lumMod val="65000"/>
                </a:schemeClr>
              </a:solidFill>
            </a:endParaRPr>
          </a:p>
          <a:p>
            <a:endParaRPr lang="en-US" sz="1200" b="1" dirty="0">
              <a:solidFill>
                <a:schemeClr val="bg1">
                  <a:lumMod val="65000"/>
                </a:schemeClr>
              </a:solidFill>
            </a:endParaRPr>
          </a:p>
        </p:txBody>
      </p:sp>
    </p:spTree>
    <p:extLst>
      <p:ext uri="{BB962C8B-B14F-4D97-AF65-F5344CB8AC3E}">
        <p14:creationId xmlns:p14="http://schemas.microsoft.com/office/powerpoint/2010/main" val="26950227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89FF9D-FFB4-47B5-99B0-D174A6A13A41}" type="datetimeFigureOut">
              <a:rPr lang="en-US" smtClean="0"/>
              <a:t>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57B85A-39A3-48E1-8297-2A6749D54F31}" type="slidenum">
              <a:rPr lang="en-US" smtClean="0"/>
              <a:t>‹#›</a:t>
            </a:fld>
            <a:endParaRPr lang="en-US"/>
          </a:p>
        </p:txBody>
      </p:sp>
      <p:sp>
        <p:nvSpPr>
          <p:cNvPr id="7" name="TextBox 14">
            <a:extLst>
              <a:ext uri="{FF2B5EF4-FFF2-40B4-BE49-F238E27FC236}">
                <a16:creationId xmlns:a16="http://schemas.microsoft.com/office/drawing/2014/main" id="{99932C1D-8E89-42EC-9199-1B2E4CA68BD7}"/>
              </a:ext>
            </a:extLst>
          </p:cNvPr>
          <p:cNvSpPr txBox="1"/>
          <p:nvPr userDrawn="1"/>
        </p:nvSpPr>
        <p:spPr>
          <a:xfrm>
            <a:off x="6955658" y="6483101"/>
            <a:ext cx="2808312" cy="46166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defRPr/>
            </a:pPr>
            <a:r>
              <a:rPr lang="en-US" altLang="en-US" sz="1200" b="1" dirty="0">
                <a:solidFill>
                  <a:schemeClr val="bg1">
                    <a:lumMod val="65000"/>
                  </a:schemeClr>
                </a:solidFill>
              </a:rPr>
              <a:t>rohaliza@pmu.edu.my</a:t>
            </a:r>
          </a:p>
          <a:p>
            <a:endParaRPr lang="en-US" sz="1200" b="1" dirty="0">
              <a:solidFill>
                <a:schemeClr val="bg1">
                  <a:lumMod val="65000"/>
                </a:schemeClr>
              </a:solidFill>
            </a:endParaRPr>
          </a:p>
        </p:txBody>
      </p:sp>
      <p:sp>
        <p:nvSpPr>
          <p:cNvPr id="8" name="TextBox 15">
            <a:extLst>
              <a:ext uri="{FF2B5EF4-FFF2-40B4-BE49-F238E27FC236}">
                <a16:creationId xmlns:a16="http://schemas.microsoft.com/office/drawing/2014/main" id="{BB4C542D-03FC-401C-B817-96AF47114840}"/>
              </a:ext>
            </a:extLst>
          </p:cNvPr>
          <p:cNvSpPr txBox="1"/>
          <p:nvPr userDrawn="1"/>
        </p:nvSpPr>
        <p:spPr>
          <a:xfrm>
            <a:off x="702408" y="6483100"/>
            <a:ext cx="4608512" cy="46166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defRPr/>
            </a:pPr>
            <a:r>
              <a:rPr lang="en-US" altLang="en-US" sz="1200" b="1" dirty="0">
                <a:solidFill>
                  <a:schemeClr val="bg1">
                    <a:lumMod val="65000"/>
                  </a:schemeClr>
                </a:solidFill>
              </a:rPr>
              <a:t>DFC3043</a:t>
            </a:r>
            <a:r>
              <a:rPr lang="en-US" altLang="en-US" sz="1200" b="1" baseline="0" dirty="0">
                <a:solidFill>
                  <a:schemeClr val="bg1">
                    <a:lumMod val="65000"/>
                  </a:schemeClr>
                </a:solidFill>
              </a:rPr>
              <a:t> System Analysis &amp; Design</a:t>
            </a:r>
            <a:endParaRPr lang="en-US" altLang="en-US" sz="1200" b="1" dirty="0">
              <a:solidFill>
                <a:schemeClr val="bg1">
                  <a:lumMod val="65000"/>
                </a:schemeClr>
              </a:solidFill>
            </a:endParaRPr>
          </a:p>
          <a:p>
            <a:endParaRPr lang="en-US" sz="1200" b="1" dirty="0">
              <a:solidFill>
                <a:schemeClr val="bg1">
                  <a:lumMod val="65000"/>
                </a:schemeClr>
              </a:solidFill>
            </a:endParaRPr>
          </a:p>
        </p:txBody>
      </p:sp>
    </p:spTree>
    <p:extLst>
      <p:ext uri="{BB962C8B-B14F-4D97-AF65-F5344CB8AC3E}">
        <p14:creationId xmlns:p14="http://schemas.microsoft.com/office/powerpoint/2010/main" val="2959807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2/2/2023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03359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3074F12-AA26-4AC8-9962-C36BB8F32554}" type="datetimeFigureOut">
              <a:rPr lang="en-US" smtClean="0"/>
              <a:pPr/>
              <a:t>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5534894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986171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3074F12-AA26-4AC8-9962-C36BB8F32554}" type="datetimeFigureOut">
              <a:rPr lang="en-US" smtClean="0"/>
              <a:pPr/>
              <a:t>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9353008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1285498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83458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025C9ED-7423-4303-B648-22612D3F674E}" type="datetimeFigureOut">
              <a:rPr lang="en-US" smtClean="0"/>
              <a:t>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40429165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1">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cxnSp>
        <p:nvCxnSpPr>
          <p:cNvPr id="8" name="Straight Connector 7"/>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00418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4621868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0544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Custom Layout">
    <p:spTree>
      <p:nvGrpSpPr>
        <p:cNvPr id="1" name=""/>
        <p:cNvGrpSpPr/>
        <p:nvPr/>
      </p:nvGrpSpPr>
      <p:grpSpPr>
        <a:xfrm>
          <a:off x="0" y="0"/>
          <a:ext cx="0" cy="0"/>
          <a:chOff x="0" y="0"/>
          <a:chExt cx="0" cy="0"/>
        </a:xfrm>
      </p:grpSpPr>
      <p:sp>
        <p:nvSpPr>
          <p:cNvPr id="16" name="Text Box 18"/>
          <p:cNvSpPr txBox="1">
            <a:spLocks noChangeArrowheads="1"/>
          </p:cNvSpPr>
          <p:nvPr userDrawn="1"/>
        </p:nvSpPr>
        <p:spPr bwMode="auto">
          <a:xfrm rot="19237452">
            <a:off x="4622800" y="519113"/>
            <a:ext cx="184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GB" altLang="en-US"/>
          </a:p>
        </p:txBody>
      </p:sp>
      <p:sp>
        <p:nvSpPr>
          <p:cNvPr id="23" name="Title 1"/>
          <p:cNvSpPr>
            <a:spLocks noGrp="1"/>
          </p:cNvSpPr>
          <p:nvPr>
            <p:ph type="title"/>
          </p:nvPr>
        </p:nvSpPr>
        <p:spPr>
          <a:xfrm>
            <a:off x="755576" y="226280"/>
            <a:ext cx="6444716" cy="997347"/>
          </a:xfrm>
          <a:prstGeom prst="rect">
            <a:avLst/>
          </a:prstGeom>
        </p:spPr>
        <p:txBody>
          <a:bodyPr/>
          <a:lstStyle/>
          <a:p>
            <a:endParaRPr lang="en-GB" dirty="0"/>
          </a:p>
        </p:txBody>
      </p:sp>
      <p:sp>
        <p:nvSpPr>
          <p:cNvPr id="25" name="Content Placeholder 2"/>
          <p:cNvSpPr>
            <a:spLocks noGrp="1"/>
          </p:cNvSpPr>
          <p:nvPr>
            <p:ph idx="1"/>
          </p:nvPr>
        </p:nvSpPr>
        <p:spPr>
          <a:xfrm>
            <a:off x="989500" y="1556792"/>
            <a:ext cx="7074888" cy="4716524"/>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8207763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670" y="1455987"/>
            <a:ext cx="7940660" cy="4568998"/>
          </a:xfrm>
        </p:spPr>
        <p:txBody>
          <a:bodyPr/>
          <a:lstStyle>
            <a:lvl1pPr>
              <a:defRPr sz="2800">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3"/>
          <p:cNvSpPr txBox="1">
            <a:spLocks/>
          </p:cNvSpPr>
          <p:nvPr userDrawn="1"/>
        </p:nvSpPr>
        <p:spPr>
          <a:xfrm>
            <a:off x="1975710" y="680005"/>
            <a:ext cx="7016195" cy="68488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3200" b="1" dirty="0"/>
          </a:p>
        </p:txBody>
      </p:sp>
      <p:sp>
        <p:nvSpPr>
          <p:cNvPr id="10" name="Title 9"/>
          <p:cNvSpPr>
            <a:spLocks noGrp="1"/>
          </p:cNvSpPr>
          <p:nvPr>
            <p:ph type="title"/>
          </p:nvPr>
        </p:nvSpPr>
        <p:spPr>
          <a:xfrm>
            <a:off x="601670" y="401097"/>
            <a:ext cx="7940660" cy="890033"/>
          </a:xfrm>
        </p:spPr>
        <p:txBody>
          <a:bodyPr>
            <a:normAutofit/>
          </a:bodyPr>
          <a:lstStyle>
            <a:lvl1pPr algn="l">
              <a:defRPr sz="3200"/>
            </a:lvl1pPr>
          </a:lstStyle>
          <a:p>
            <a:r>
              <a:rPr lang="en-US" dirty="0"/>
              <a:t>Click to edit Master title style</a:t>
            </a:r>
          </a:p>
        </p:txBody>
      </p:sp>
    </p:spTree>
    <p:extLst>
      <p:ext uri="{BB962C8B-B14F-4D97-AF65-F5344CB8AC3E}">
        <p14:creationId xmlns:p14="http://schemas.microsoft.com/office/powerpoint/2010/main" val="583527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1_Custom Layout">
    <p:spTree>
      <p:nvGrpSpPr>
        <p:cNvPr id="1" name=""/>
        <p:cNvGrpSpPr/>
        <p:nvPr/>
      </p:nvGrpSpPr>
      <p:grpSpPr>
        <a:xfrm>
          <a:off x="0" y="0"/>
          <a:ext cx="0" cy="0"/>
          <a:chOff x="0" y="0"/>
          <a:chExt cx="0" cy="0"/>
        </a:xfrm>
      </p:grpSpPr>
      <p:sp>
        <p:nvSpPr>
          <p:cNvPr id="16" name="Text Box 18"/>
          <p:cNvSpPr txBox="1">
            <a:spLocks noChangeArrowheads="1"/>
          </p:cNvSpPr>
          <p:nvPr userDrawn="1"/>
        </p:nvSpPr>
        <p:spPr bwMode="auto">
          <a:xfrm rot="19237452">
            <a:off x="4622800" y="519113"/>
            <a:ext cx="184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GB" altLang="en-US"/>
          </a:p>
        </p:txBody>
      </p:sp>
      <p:sp>
        <p:nvSpPr>
          <p:cNvPr id="23" name="Title 1"/>
          <p:cNvSpPr>
            <a:spLocks noGrp="1"/>
          </p:cNvSpPr>
          <p:nvPr>
            <p:ph type="title"/>
          </p:nvPr>
        </p:nvSpPr>
        <p:spPr>
          <a:xfrm>
            <a:off x="755576" y="226280"/>
            <a:ext cx="6444716" cy="997347"/>
          </a:xfrm>
          <a:prstGeom prst="rect">
            <a:avLst/>
          </a:prstGeom>
        </p:spPr>
        <p:txBody>
          <a:bodyPr/>
          <a:lstStyle/>
          <a:p>
            <a:endParaRPr lang="en-GB" dirty="0"/>
          </a:p>
        </p:txBody>
      </p:sp>
      <p:sp>
        <p:nvSpPr>
          <p:cNvPr id="25" name="Content Placeholder 2"/>
          <p:cNvSpPr>
            <a:spLocks noGrp="1"/>
          </p:cNvSpPr>
          <p:nvPr>
            <p:ph idx="1"/>
          </p:nvPr>
        </p:nvSpPr>
        <p:spPr>
          <a:xfrm>
            <a:off x="989500" y="1556792"/>
            <a:ext cx="7074888" cy="4716524"/>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735998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25C9ED-7423-4303-B648-22612D3F674E}" type="datetimeFigureOut">
              <a:rPr lang="en-US" smtClean="0"/>
              <a:t>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3340784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025C9ED-7423-4303-B648-22612D3F674E}" type="datetimeFigureOut">
              <a:rPr lang="en-US" smtClean="0"/>
              <a:t>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3741482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025C9ED-7423-4303-B648-22612D3F674E}" type="datetimeFigureOut">
              <a:rPr lang="en-US" smtClean="0"/>
              <a:t>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1536664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025C9ED-7423-4303-B648-22612D3F674E}" type="datetimeFigureOut">
              <a:rPr lang="en-US" smtClean="0"/>
              <a:t>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2751401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25C9ED-7423-4303-B648-22612D3F674E}" type="datetimeFigureOut">
              <a:rPr lang="en-US" smtClean="0"/>
              <a:t>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1752114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025C9ED-7423-4303-B648-22612D3F674E}" type="datetimeFigureOut">
              <a:rPr lang="en-US" smtClean="0"/>
              <a:t>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1637916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025C9ED-7423-4303-B648-22612D3F674E}" type="datetimeFigureOut">
              <a:rPr lang="en-US" smtClean="0"/>
              <a:t>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898D70-2556-4C6C-8BD2-831D4A383336}" type="slidenum">
              <a:rPr lang="en-US" smtClean="0"/>
              <a:t>‹#›</a:t>
            </a:fld>
            <a:endParaRPr lang="en-US"/>
          </a:p>
        </p:txBody>
      </p:sp>
    </p:spTree>
    <p:extLst>
      <p:ext uri="{BB962C8B-B14F-4D97-AF65-F5344CB8AC3E}">
        <p14:creationId xmlns:p14="http://schemas.microsoft.com/office/powerpoint/2010/main" val="3360211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25C9ED-7423-4303-B648-22612D3F674E}" type="datetimeFigureOut">
              <a:rPr lang="en-US" smtClean="0"/>
              <a:t>2/2/2023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898D70-2556-4C6C-8BD2-831D4A383336}" type="slidenum">
              <a:rPr lang="en-US" smtClean="0"/>
              <a:t>‹#›</a:t>
            </a:fld>
            <a:endParaRPr lang="en-US"/>
          </a:p>
        </p:txBody>
      </p:sp>
      <p:pic>
        <p:nvPicPr>
          <p:cNvPr id="2050" name="Picture 2"/>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3879850" y="3300413"/>
            <a:ext cx="1384300" cy="2619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1583011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025C9ED-7423-4303-B648-22612D3F674E}" type="datetimeFigureOut">
              <a:rPr lang="en-US" smtClean="0"/>
              <a:t>2/2/2023</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B898D70-2556-4C6C-8BD2-831D4A383336}" type="slidenum">
              <a:rPr lang="en-US" smtClean="0"/>
              <a:t>‹#›</a:t>
            </a:fld>
            <a:endParaRPr lang="en-US"/>
          </a:p>
        </p:txBody>
      </p:sp>
      <p:cxnSp>
        <p:nvCxnSpPr>
          <p:cNvPr id="7" name="Straight Connector 6"/>
          <p:cNvCxnSpPr/>
          <p:nvPr/>
        </p:nvCxnSpPr>
        <p:spPr>
          <a:xfrm flipV="1">
            <a:off x="5715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0191717"/>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673" r:id="rId14"/>
  </p:sldLayoutIdLst>
  <p:txStyles>
    <p:title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6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Layout" Target="../diagrams/layout2.xml"/><Relationship Id="rId7" Type="http://schemas.openxmlformats.org/officeDocument/2006/relationships/image" Target="../media/image9.gif"/><Relationship Id="rId2" Type="http://schemas.openxmlformats.org/officeDocument/2006/relationships/diagramData" Target="../diagrams/data2.xml"/><Relationship Id="rId1" Type="http://schemas.openxmlformats.org/officeDocument/2006/relationships/slideLayout" Target="../slideLayouts/slideLayout2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11.jpeg"/></Relationships>
</file>

<file path=ppt/slides/_rels/slide3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4.png"/><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ext Box 89"/>
          <p:cNvSpPr txBox="1">
            <a:spLocks noChangeArrowheads="1"/>
          </p:cNvSpPr>
          <p:nvPr/>
        </p:nvSpPr>
        <p:spPr bwMode="auto">
          <a:xfrm>
            <a:off x="377534" y="1781525"/>
            <a:ext cx="7740860"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ts val="0"/>
              </a:spcBef>
            </a:pPr>
            <a:r>
              <a:rPr lang="en-US" altLang="en-US" sz="4000" b="1" dirty="0">
                <a:latin typeface="Arial Rounded MT Bold" pitchFamily="34" charset="0"/>
              </a:rPr>
              <a:t>DFC40243</a:t>
            </a:r>
          </a:p>
          <a:p>
            <a:pPr eaLnBrk="1" hangingPunct="1">
              <a:spcBef>
                <a:spcPts val="0"/>
              </a:spcBef>
            </a:pPr>
            <a:r>
              <a:rPr lang="en-US" altLang="en-US" sz="4000" b="1" dirty="0">
                <a:latin typeface="Arial Rounded MT Bold" pitchFamily="34" charset="0"/>
              </a:rPr>
              <a:t>SYSTEM ANALYSIS &amp; DESIGN</a:t>
            </a:r>
          </a:p>
        </p:txBody>
      </p:sp>
      <p:sp>
        <p:nvSpPr>
          <p:cNvPr id="8" name="Text Box 90"/>
          <p:cNvSpPr txBox="1">
            <a:spLocks noChangeArrowheads="1"/>
          </p:cNvSpPr>
          <p:nvPr/>
        </p:nvSpPr>
        <p:spPr bwMode="auto">
          <a:xfrm>
            <a:off x="539552" y="3285854"/>
            <a:ext cx="48006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en-US" altLang="en-US" b="1" dirty="0"/>
              <a:t>TOPIC 4 SYSTEM DESIGN</a:t>
            </a: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normAutofit/>
          </a:bodyPr>
          <a:lstStyle/>
          <a:p>
            <a:r>
              <a:rPr lang="en-US" sz="2000" dirty="0"/>
              <a:t>Provide a descriptive caption for every field, and show the user where to enter the data and the required or maximum field size. Using white boxes show the location and length of each field.</a:t>
            </a:r>
          </a:p>
          <a:p>
            <a:r>
              <a:rPr lang="en-US" sz="2000" dirty="0"/>
              <a:t>Display a sample format if a user must enter values in a field in a specific format. For example, provide an on-screen instruction to let users know that the date format is MMDDYY, and provide an example if the user must enter </a:t>
            </a:r>
            <a:r>
              <a:rPr lang="en-US" sz="2000" b="1" dirty="0"/>
              <a:t>separators</a:t>
            </a:r>
            <a:r>
              <a:rPr lang="en-US" sz="2000" dirty="0"/>
              <a:t>, such as slashes.</a:t>
            </a:r>
          </a:p>
          <a:p>
            <a:r>
              <a:rPr lang="en-US" sz="2000" dirty="0"/>
              <a:t>Require an ending keystroke for every field. Pressing the enter key or the tab key should signify the end of a field entry. Avoid a design that moves automatically to the next item when the field is full.</a:t>
            </a:r>
          </a:p>
        </p:txBody>
      </p:sp>
      <p:sp>
        <p:nvSpPr>
          <p:cNvPr id="4" name="Title 3"/>
          <p:cNvSpPr>
            <a:spLocks noGrp="1"/>
          </p:cNvSpPr>
          <p:nvPr>
            <p:ph type="title"/>
          </p:nvPr>
        </p:nvSpPr>
        <p:spPr/>
        <p:txBody>
          <a:bodyPr>
            <a:normAutofit/>
          </a:bodyPr>
          <a:lstStyle/>
          <a:p>
            <a:r>
              <a:rPr lang="en-US" dirty="0"/>
              <a:t>3. Guideline for data entry screen design</a:t>
            </a:r>
          </a:p>
        </p:txBody>
      </p:sp>
    </p:spTree>
    <p:extLst>
      <p:ext uri="{BB962C8B-B14F-4D97-AF65-F5344CB8AC3E}">
        <p14:creationId xmlns:p14="http://schemas.microsoft.com/office/powerpoint/2010/main" val="113951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177135" cy="4428445"/>
          </a:xfrm>
        </p:spPr>
        <p:txBody>
          <a:bodyPr>
            <a:normAutofit/>
          </a:bodyPr>
          <a:lstStyle/>
          <a:p>
            <a:pPr algn="just"/>
            <a:r>
              <a:rPr lang="en-US" sz="2000" dirty="0"/>
              <a:t>Do not require users to type leading zeroes for numeric fields. For example, if a three-digit project number is 045, the operator should be able to type 45 instead of 045 before pressing the enter key.</a:t>
            </a:r>
          </a:p>
          <a:p>
            <a:pPr algn="just"/>
            <a:r>
              <a:rPr lang="en-US" sz="2000" dirty="0"/>
              <a:t>Do not require users to type trailing zeroes for numbers that include decimals. For example, when a user types a value of 98, the system should interpret the value as 98.00 if the field has been formatted to include numbers with two decimal places.</a:t>
            </a:r>
          </a:p>
          <a:p>
            <a:pPr algn="just"/>
            <a:r>
              <a:rPr lang="en-US" sz="2000" dirty="0"/>
              <a:t>Display default values so operators can press the enter key to accept the suggested value.</a:t>
            </a:r>
          </a:p>
          <a:p>
            <a:pPr algn="just"/>
            <a:r>
              <a:rPr lang="en-US" sz="2000" dirty="0"/>
              <a:t>Use a default value when a field value will be constant for successive records or throughout the data entry session.</a:t>
            </a:r>
          </a:p>
        </p:txBody>
      </p:sp>
      <p:sp>
        <p:nvSpPr>
          <p:cNvPr id="4" name="Title 3"/>
          <p:cNvSpPr>
            <a:spLocks noGrp="1"/>
          </p:cNvSpPr>
          <p:nvPr>
            <p:ph type="title"/>
          </p:nvPr>
        </p:nvSpPr>
        <p:spPr/>
        <p:txBody>
          <a:bodyPr>
            <a:normAutofit/>
          </a:bodyPr>
          <a:lstStyle/>
          <a:p>
            <a:r>
              <a:rPr lang="en-US" dirty="0"/>
              <a:t>3. Guideline for data entry screen design</a:t>
            </a:r>
          </a:p>
        </p:txBody>
      </p:sp>
    </p:spTree>
    <p:extLst>
      <p:ext uri="{BB962C8B-B14F-4D97-AF65-F5344CB8AC3E}">
        <p14:creationId xmlns:p14="http://schemas.microsoft.com/office/powerpoint/2010/main" val="41419655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581455"/>
          </a:xfrm>
        </p:spPr>
        <p:txBody>
          <a:bodyPr>
            <a:normAutofit lnSpcReduction="10000"/>
          </a:bodyPr>
          <a:lstStyle/>
          <a:p>
            <a:pPr algn="just"/>
            <a:r>
              <a:rPr lang="en-US" sz="2000" dirty="0"/>
              <a:t>Display a list of acceptable values for fields, and provide meaningful error messages if the user enters an unacceptable value.</a:t>
            </a:r>
          </a:p>
          <a:p>
            <a:pPr algn="just"/>
            <a:r>
              <a:rPr lang="en-US" sz="2000" dirty="0"/>
              <a:t>Provide a way to leave the data entry screen at any time without entering the current record.</a:t>
            </a:r>
          </a:p>
          <a:p>
            <a:pPr algn="just"/>
            <a:r>
              <a:rPr lang="en-US" sz="2000" dirty="0"/>
              <a:t>Provide users with an opportunity to confirm the accuracy of input data before entering it by displaying a message such as, </a:t>
            </a:r>
            <a:r>
              <a:rPr lang="en-US" sz="2000" i="1" dirty="0"/>
              <a:t>Add this record? (Y/N)</a:t>
            </a:r>
            <a:r>
              <a:rPr lang="en-US" sz="2000" dirty="0"/>
              <a:t>.</a:t>
            </a:r>
          </a:p>
          <a:p>
            <a:pPr algn="just"/>
            <a:r>
              <a:rPr lang="en-US" sz="2000" dirty="0"/>
              <a:t>Design the screen form layout to match the layout of the source document. If the source document fields start at the top of the form and run down in a column, the input screen should use the same design.</a:t>
            </a:r>
          </a:p>
          <a:p>
            <a:pPr algn="just"/>
            <a:r>
              <a:rPr lang="en-US" sz="2000" dirty="0"/>
              <a:t>Allow users to add, change, delete, and view records.</a:t>
            </a:r>
          </a:p>
          <a:p>
            <a:pPr algn="just"/>
            <a:r>
              <a:rPr lang="en-US" sz="2000" dirty="0"/>
              <a:t>Provide a method to allow users to search for specific information.</a:t>
            </a:r>
          </a:p>
        </p:txBody>
      </p:sp>
      <p:sp>
        <p:nvSpPr>
          <p:cNvPr id="4" name="Title 3"/>
          <p:cNvSpPr>
            <a:spLocks noGrp="1"/>
          </p:cNvSpPr>
          <p:nvPr>
            <p:ph type="title"/>
          </p:nvPr>
        </p:nvSpPr>
        <p:spPr/>
        <p:txBody>
          <a:bodyPr>
            <a:normAutofit/>
          </a:bodyPr>
          <a:lstStyle/>
          <a:p>
            <a:r>
              <a:rPr lang="en-US" dirty="0"/>
              <a:t>3. Guideline for data entry screen design</a:t>
            </a:r>
          </a:p>
        </p:txBody>
      </p:sp>
    </p:spTree>
    <p:extLst>
      <p:ext uri="{BB962C8B-B14F-4D97-AF65-F5344CB8AC3E}">
        <p14:creationId xmlns:p14="http://schemas.microsoft.com/office/powerpoint/2010/main" val="2268757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t>4. Data Capture vs Data Entry</a:t>
            </a:r>
          </a:p>
        </p:txBody>
      </p:sp>
      <p:sp>
        <p:nvSpPr>
          <p:cNvPr id="5" name="Folded Corner 4"/>
          <p:cNvSpPr/>
          <p:nvPr/>
        </p:nvSpPr>
        <p:spPr>
          <a:xfrm>
            <a:off x="1517900" y="1382232"/>
            <a:ext cx="2748690" cy="3512215"/>
          </a:xfrm>
          <a:prstGeom prst="foldedCorner">
            <a:avLst/>
          </a:prstGeom>
        </p:spPr>
        <p:style>
          <a:lnRef idx="1">
            <a:schemeClr val="accent1"/>
          </a:lnRef>
          <a:fillRef idx="2">
            <a:schemeClr val="accent1"/>
          </a:fillRef>
          <a:effectRef idx="1">
            <a:schemeClr val="accent1"/>
          </a:effectRef>
          <a:fontRef idx="minor">
            <a:schemeClr val="dk1"/>
          </a:fontRef>
        </p:style>
        <p:txBody>
          <a:bodyPr rtlCol="0" anchor="ctr"/>
          <a:lstStyle/>
          <a:p>
            <a:r>
              <a:rPr lang="en-US" b="1" dirty="0"/>
              <a:t>Data capture </a:t>
            </a:r>
            <a:r>
              <a:rPr lang="en-US" dirty="0"/>
              <a:t>uses an automated or manually operated device to identify source data and convert it into computer-readable form. </a:t>
            </a:r>
          </a:p>
          <a:p>
            <a:r>
              <a:rPr lang="en-US" dirty="0"/>
              <a:t>Examples of data capture devices include credit card scanners and bar code readers.</a:t>
            </a:r>
          </a:p>
          <a:p>
            <a:pPr algn="ctr"/>
            <a:endParaRPr lang="en-US" dirty="0"/>
          </a:p>
        </p:txBody>
      </p:sp>
      <p:sp>
        <p:nvSpPr>
          <p:cNvPr id="6" name="Folded Corner 5"/>
          <p:cNvSpPr/>
          <p:nvPr/>
        </p:nvSpPr>
        <p:spPr>
          <a:xfrm>
            <a:off x="5625251" y="1382232"/>
            <a:ext cx="2901395" cy="2595985"/>
          </a:xfrm>
          <a:prstGeom prst="foldedCorner">
            <a:avLst/>
          </a:prstGeom>
        </p:spPr>
        <p:style>
          <a:lnRef idx="1">
            <a:schemeClr val="accent6"/>
          </a:lnRef>
          <a:fillRef idx="2">
            <a:schemeClr val="accent6"/>
          </a:fillRef>
          <a:effectRef idx="1">
            <a:schemeClr val="accent6"/>
          </a:effectRef>
          <a:fontRef idx="minor">
            <a:schemeClr val="dk1"/>
          </a:fontRef>
        </p:style>
        <p:txBody>
          <a:bodyPr rtlCol="0" anchor="ctr"/>
          <a:lstStyle/>
          <a:p>
            <a:r>
              <a:rPr lang="en-US" b="1" dirty="0"/>
              <a:t>Data entry </a:t>
            </a:r>
            <a:r>
              <a:rPr lang="en-US" dirty="0"/>
              <a:t>is the process of manually entering data into the information system, usually in the form of keystrokes, mouse</a:t>
            </a:r>
          </a:p>
          <a:p>
            <a:r>
              <a:rPr lang="en-US" dirty="0"/>
              <a:t>clicks, touch screens, or spoken words.</a:t>
            </a:r>
          </a:p>
        </p:txBody>
      </p:sp>
      <p:pic>
        <p:nvPicPr>
          <p:cNvPr id="7170" name="Picture 2" descr="http://uc.blogdetik.com/682/68208/files/2015/03/2ce389c9aa730b7e6d4467b62f29ed25_vs-ic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7919" y="2207360"/>
            <a:ext cx="1068933" cy="1029238"/>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ttp://www.zafsystems.com/images/Data-Capture-System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2820" y="4804206"/>
            <a:ext cx="3512215" cy="19623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77736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4. Input and Data Entry methods</a:t>
            </a:r>
          </a:p>
        </p:txBody>
      </p:sp>
      <p:sp>
        <p:nvSpPr>
          <p:cNvPr id="5" name="Vertical Scroll 4"/>
          <p:cNvSpPr/>
          <p:nvPr/>
        </p:nvSpPr>
        <p:spPr>
          <a:xfrm>
            <a:off x="1670605" y="1596540"/>
            <a:ext cx="3817625" cy="4733855"/>
          </a:xfrm>
          <a:prstGeom prst="verticalScroll">
            <a:avLst/>
          </a:prstGeom>
        </p:spPr>
        <p:style>
          <a:lnRef idx="1">
            <a:schemeClr val="accent3"/>
          </a:lnRef>
          <a:fillRef idx="2">
            <a:schemeClr val="accent3"/>
          </a:fillRef>
          <a:effectRef idx="1">
            <a:schemeClr val="accent3"/>
          </a:effectRef>
          <a:fontRef idx="minor">
            <a:schemeClr val="dk1"/>
          </a:fontRef>
        </p:style>
        <p:txBody>
          <a:bodyPr rtlCol="0" anchor="ctr"/>
          <a:lstStyle/>
          <a:p>
            <a:r>
              <a:rPr lang="en-US" b="1" u="sng" dirty="0"/>
              <a:t>BATCH INPUT</a:t>
            </a:r>
          </a:p>
          <a:p>
            <a:r>
              <a:rPr lang="en-US" dirty="0"/>
              <a:t>data entry usually is performed on a specified time</a:t>
            </a:r>
          </a:p>
          <a:p>
            <a:r>
              <a:rPr lang="en-US" dirty="0"/>
              <a:t>schedule, such as daily, weekly, monthly, or longer. For example, batch input occurs when a payroll department collects time cards at the end of the week and enters the data as a </a:t>
            </a:r>
            <a:r>
              <a:rPr lang="en-US" b="1" dirty="0"/>
              <a:t>batch</a:t>
            </a:r>
            <a:r>
              <a:rPr lang="en-US" dirty="0"/>
              <a:t>.</a:t>
            </a:r>
          </a:p>
        </p:txBody>
      </p:sp>
      <p:sp>
        <p:nvSpPr>
          <p:cNvPr id="6" name="Vertical Scroll 5"/>
          <p:cNvSpPr/>
          <p:nvPr/>
        </p:nvSpPr>
        <p:spPr>
          <a:xfrm>
            <a:off x="5326375" y="1596540"/>
            <a:ext cx="3817625" cy="4733855"/>
          </a:xfrm>
          <a:prstGeom prst="verticalScroll">
            <a:avLst/>
          </a:prstGeom>
        </p:spPr>
        <p:style>
          <a:lnRef idx="1">
            <a:schemeClr val="accent5"/>
          </a:lnRef>
          <a:fillRef idx="2">
            <a:schemeClr val="accent5"/>
          </a:fillRef>
          <a:effectRef idx="1">
            <a:schemeClr val="accent5"/>
          </a:effectRef>
          <a:fontRef idx="minor">
            <a:schemeClr val="dk1"/>
          </a:fontRef>
        </p:style>
        <p:txBody>
          <a:bodyPr rtlCol="0" anchor="ctr"/>
          <a:lstStyle/>
          <a:p>
            <a:r>
              <a:rPr lang="en-US" b="1" u="sng" dirty="0"/>
              <a:t>ONLINE INPUT</a:t>
            </a:r>
          </a:p>
          <a:p>
            <a:r>
              <a:rPr lang="en-US" dirty="0"/>
              <a:t>involved keying in directly into the system and instantly been processed into information. </a:t>
            </a:r>
          </a:p>
          <a:p>
            <a:r>
              <a:rPr lang="en-US" dirty="0"/>
              <a:t>The user can obtain current/updated information at any given point of time.</a:t>
            </a:r>
          </a:p>
          <a:p>
            <a:r>
              <a:rPr lang="en-US" dirty="0"/>
              <a:t>Example : Automatic teller machines (ATMs) that read data strips on bank cards.</a:t>
            </a:r>
          </a:p>
          <a:p>
            <a:r>
              <a:rPr lang="en-US" dirty="0"/>
              <a:t>Devices : </a:t>
            </a:r>
            <a:r>
              <a:rPr lang="en-US" b="1" dirty="0"/>
              <a:t>RFID tags </a:t>
            </a:r>
            <a:r>
              <a:rPr lang="en-US" dirty="0"/>
              <a:t>or </a:t>
            </a:r>
            <a:r>
              <a:rPr lang="en-US" b="1" dirty="0"/>
              <a:t>magnetic data strips</a:t>
            </a:r>
            <a:endParaRPr lang="en-US" dirty="0"/>
          </a:p>
        </p:txBody>
      </p:sp>
    </p:spTree>
    <p:extLst>
      <p:ext uri="{BB962C8B-B14F-4D97-AF65-F5344CB8AC3E}">
        <p14:creationId xmlns:p14="http://schemas.microsoft.com/office/powerpoint/2010/main" val="3615929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274262"/>
            <a:ext cx="7016195" cy="4428445"/>
          </a:xfrm>
        </p:spPr>
        <p:txBody>
          <a:bodyPr/>
          <a:lstStyle/>
          <a:p>
            <a:r>
              <a:rPr lang="en-US" dirty="0"/>
              <a:t>Use </a:t>
            </a:r>
            <a:r>
              <a:rPr lang="en-US" b="1" dirty="0"/>
              <a:t>input masks, </a:t>
            </a:r>
            <a:r>
              <a:rPr lang="en-US" dirty="0"/>
              <a:t>which are templates or patterns that restrict data entry and prevent errors. </a:t>
            </a:r>
          </a:p>
          <a:p>
            <a:r>
              <a:rPr lang="en-US" dirty="0"/>
              <a:t>Microsoft Access 2010 provides standard input masks for fields such as dates, telephone numbers, postal codes, and Social Security numbers.</a:t>
            </a:r>
          </a:p>
        </p:txBody>
      </p:sp>
      <p:sp>
        <p:nvSpPr>
          <p:cNvPr id="4" name="Title 3"/>
          <p:cNvSpPr>
            <a:spLocks noGrp="1"/>
          </p:cNvSpPr>
          <p:nvPr>
            <p:ph type="title"/>
          </p:nvPr>
        </p:nvSpPr>
        <p:spPr/>
        <p:txBody>
          <a:bodyPr/>
          <a:lstStyle/>
          <a:p>
            <a:r>
              <a:rPr lang="en-US" b="1" dirty="0"/>
              <a:t>6. Input Mask</a:t>
            </a:r>
          </a:p>
        </p:txBody>
      </p:sp>
    </p:spTree>
    <p:extLst>
      <p:ext uri="{BB962C8B-B14F-4D97-AF65-F5344CB8AC3E}">
        <p14:creationId xmlns:p14="http://schemas.microsoft.com/office/powerpoint/2010/main" val="2885472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p:cNvPicPr>
            <a:picLocks noGrp="1"/>
          </p:cNvPicPr>
          <p:nvPr>
            <p:ph idx="1"/>
          </p:nvPr>
        </p:nvPicPr>
        <p:blipFill rotWithShape="1">
          <a:blip r:embed="rId3"/>
          <a:srcRect l="21795" t="21082" r="39423" b="4274"/>
          <a:stretch/>
        </p:blipFill>
        <p:spPr bwMode="auto">
          <a:xfrm>
            <a:off x="2434130" y="1138425"/>
            <a:ext cx="4733855" cy="4733855"/>
          </a:xfrm>
          <a:prstGeom prst="rect">
            <a:avLst/>
          </a:prstGeom>
          <a:ln>
            <a:no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
        <p:nvSpPr>
          <p:cNvPr id="4" name="Title 3"/>
          <p:cNvSpPr>
            <a:spLocks noGrp="1"/>
          </p:cNvSpPr>
          <p:nvPr>
            <p:ph type="title"/>
          </p:nvPr>
        </p:nvSpPr>
        <p:spPr/>
        <p:txBody>
          <a:bodyPr/>
          <a:lstStyle/>
          <a:p>
            <a:r>
              <a:rPr lang="en-US" b="1" dirty="0"/>
              <a:t>6. Input Mask</a:t>
            </a:r>
          </a:p>
        </p:txBody>
      </p:sp>
    </p:spTree>
    <p:extLst>
      <p:ext uri="{BB962C8B-B14F-4D97-AF65-F5344CB8AC3E}">
        <p14:creationId xmlns:p14="http://schemas.microsoft.com/office/powerpoint/2010/main" val="863635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t>6. Input Mask</a:t>
            </a:r>
          </a:p>
        </p:txBody>
      </p:sp>
      <p:pic>
        <p:nvPicPr>
          <p:cNvPr id="6" name="Picture 5"/>
          <p:cNvPicPr/>
          <p:nvPr/>
        </p:nvPicPr>
        <p:blipFill rotWithShape="1">
          <a:blip r:embed="rId3"/>
          <a:srcRect l="21314" t="20512" r="39102" b="5699"/>
          <a:stretch/>
        </p:blipFill>
        <p:spPr bwMode="auto">
          <a:xfrm>
            <a:off x="2434130" y="1138425"/>
            <a:ext cx="4733855" cy="5039265"/>
          </a:xfrm>
          <a:prstGeom prst="rect">
            <a:avLst/>
          </a:prstGeom>
          <a:ln>
            <a:no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319417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670" y="1138425"/>
            <a:ext cx="7940660" cy="4428445"/>
          </a:xfrm>
        </p:spPr>
        <p:txBody>
          <a:bodyPr>
            <a:normAutofit lnSpcReduction="10000"/>
          </a:bodyPr>
          <a:lstStyle/>
          <a:p>
            <a:pPr algn="just"/>
            <a:r>
              <a:rPr lang="en-US" dirty="0"/>
              <a:t>Reducing the number of input errors improves data quality. </a:t>
            </a:r>
          </a:p>
          <a:p>
            <a:pPr algn="just"/>
            <a:r>
              <a:rPr lang="en-US" dirty="0"/>
              <a:t>One way to reduce input errors is to eliminate unnecessary data entry. </a:t>
            </a:r>
          </a:p>
          <a:p>
            <a:pPr algn="just"/>
            <a:r>
              <a:rPr lang="en-US" dirty="0"/>
              <a:t>A </a:t>
            </a:r>
            <a:r>
              <a:rPr lang="en-US" b="1" dirty="0"/>
              <a:t>data validation rule </a:t>
            </a:r>
            <a:r>
              <a:rPr lang="en-US" dirty="0"/>
              <a:t>improves input quality by testing the data and rejecting any entry that fails to meet specified conditions.</a:t>
            </a:r>
          </a:p>
          <a:p>
            <a:pPr algn="just"/>
            <a:r>
              <a:rPr lang="en-US" dirty="0"/>
              <a:t>For example, a user cannot misspell a customer name if it is not entered, or is entered automatically based on the user entering the customer ID.</a:t>
            </a:r>
          </a:p>
        </p:txBody>
      </p:sp>
      <p:sp>
        <p:nvSpPr>
          <p:cNvPr id="4" name="Title 3"/>
          <p:cNvSpPr>
            <a:spLocks noGrp="1"/>
          </p:cNvSpPr>
          <p:nvPr>
            <p:ph type="title"/>
          </p:nvPr>
        </p:nvSpPr>
        <p:spPr/>
        <p:txBody>
          <a:bodyPr/>
          <a:lstStyle/>
          <a:p>
            <a:r>
              <a:rPr lang="en-US" b="1" dirty="0"/>
              <a:t>6. Validation Rules</a:t>
            </a:r>
          </a:p>
        </p:txBody>
      </p:sp>
    </p:spTree>
    <p:extLst>
      <p:ext uri="{BB962C8B-B14F-4D97-AF65-F5344CB8AC3E}">
        <p14:creationId xmlns:p14="http://schemas.microsoft.com/office/powerpoint/2010/main" val="21558099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br>
              <a:rPr lang="en-US" dirty="0"/>
            </a:br>
            <a:r>
              <a:rPr lang="en-US" dirty="0"/>
              <a:t>6. Input masks and validation rules to reduce input errors </a:t>
            </a:r>
            <a:br>
              <a:rPr lang="en-US" dirty="0"/>
            </a:br>
            <a:r>
              <a:rPr lang="en-US" dirty="0"/>
              <a:t>	</a:t>
            </a:r>
          </a:p>
        </p:txBody>
      </p:sp>
      <p:graphicFrame>
        <p:nvGraphicFramePr>
          <p:cNvPr id="6" name="Diagram 5"/>
          <p:cNvGraphicFramePr/>
          <p:nvPr>
            <p:extLst/>
          </p:nvPr>
        </p:nvGraphicFramePr>
        <p:xfrm>
          <a:off x="2586835" y="1443835"/>
          <a:ext cx="6096000" cy="48865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37370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2">
                    <a:lumMod val="75000"/>
                  </a:schemeClr>
                </a:solidFill>
              </a:rPr>
              <a:t>Course Learning Outcome</a:t>
            </a:r>
          </a:p>
        </p:txBody>
      </p:sp>
      <p:sp>
        <p:nvSpPr>
          <p:cNvPr id="3" name="Content Placeholder 2"/>
          <p:cNvSpPr>
            <a:spLocks noGrp="1"/>
          </p:cNvSpPr>
          <p:nvPr>
            <p:ph idx="1"/>
          </p:nvPr>
        </p:nvSpPr>
        <p:spPr/>
        <p:txBody>
          <a:bodyPr>
            <a:normAutofit/>
          </a:bodyPr>
          <a:lstStyle/>
          <a:p>
            <a:pPr algn="just"/>
            <a:r>
              <a:rPr lang="en-US" dirty="0"/>
              <a:t>CLO 1: Implement the appropriate model, tools and techniques concept of System Analysis and Design for developing project </a:t>
            </a:r>
          </a:p>
          <a:p>
            <a:pPr marL="0" indent="0" algn="just">
              <a:buNone/>
            </a:pPr>
            <a:r>
              <a:rPr lang="en-US" dirty="0"/>
              <a:t>  </a:t>
            </a:r>
          </a:p>
          <a:p>
            <a:pPr algn="just"/>
            <a:r>
              <a:rPr lang="en-US" dirty="0"/>
              <a:t> CLO 2: Prepare the appropriate key deliverable’s of each phase in System Development Life Cycle (SDLC) activities </a:t>
            </a:r>
          </a:p>
          <a:p>
            <a:pPr marL="0" indent="0" algn="just">
              <a:buNone/>
            </a:pPr>
            <a:endParaRPr lang="en-US" dirty="0"/>
          </a:p>
          <a:p>
            <a:pPr algn="just"/>
            <a:r>
              <a:rPr lang="en-US" dirty="0"/>
              <a:t> CLO 3: Perform a good personal skills with peers in proposing a project development </a:t>
            </a:r>
          </a:p>
          <a:p>
            <a:pPr marL="0" indent="0" algn="just">
              <a:buNone/>
            </a:pPr>
            <a:endParaRPr lang="en-US" dirty="0"/>
          </a:p>
          <a:p>
            <a:pPr algn="just"/>
            <a:endParaRPr lang="en-US" dirty="0"/>
          </a:p>
          <a:p>
            <a:pPr algn="just"/>
            <a:endParaRPr lang="en-US" dirty="0"/>
          </a:p>
        </p:txBody>
      </p:sp>
    </p:spTree>
    <p:extLst>
      <p:ext uri="{BB962C8B-B14F-4D97-AF65-F5344CB8AC3E}">
        <p14:creationId xmlns:p14="http://schemas.microsoft.com/office/powerpoint/2010/main" val="34204460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normAutofit/>
          </a:bodyPr>
          <a:lstStyle/>
          <a:p>
            <a:pPr algn="just"/>
            <a:r>
              <a:rPr lang="en-US" dirty="0"/>
              <a:t>A </a:t>
            </a:r>
            <a:r>
              <a:rPr lang="en-US" b="1" dirty="0"/>
              <a:t>sequence check </a:t>
            </a:r>
            <a:r>
              <a:rPr lang="en-US" dirty="0"/>
              <a:t>is used when the data must be in some predetermined sequence. </a:t>
            </a:r>
          </a:p>
          <a:p>
            <a:pPr algn="just"/>
            <a:r>
              <a:rPr lang="en-US" dirty="0"/>
              <a:t>If the user must enter work orders in numerical sequence, for example, then an out-of-sequence order number indicates an error, or if the user must enter transactions chronologically, then a transaction with an out-of-sequence date indicates an error.</a:t>
            </a:r>
          </a:p>
        </p:txBody>
      </p:sp>
      <p:sp>
        <p:nvSpPr>
          <p:cNvPr id="4" name="Title 3"/>
          <p:cNvSpPr>
            <a:spLocks noGrp="1"/>
          </p:cNvSpPr>
          <p:nvPr>
            <p:ph type="title"/>
          </p:nvPr>
        </p:nvSpPr>
        <p:spPr/>
        <p:txBody>
          <a:bodyPr>
            <a:normAutofit/>
          </a:bodyPr>
          <a:lstStyle/>
          <a:p>
            <a:pPr lvl="0"/>
            <a:r>
              <a:rPr lang="en-US" b="1" dirty="0">
                <a:solidFill>
                  <a:schemeClr val="accent4">
                    <a:lumMod val="50000"/>
                  </a:schemeClr>
                </a:solidFill>
              </a:rPr>
              <a:t>1. Sequence Check</a:t>
            </a:r>
            <a:endParaRPr lang="en-US" dirty="0">
              <a:solidFill>
                <a:schemeClr val="accent4">
                  <a:lumMod val="50000"/>
                </a:schemeClr>
              </a:solidFill>
            </a:endParaRPr>
          </a:p>
        </p:txBody>
      </p:sp>
    </p:spTree>
    <p:extLst>
      <p:ext uri="{BB962C8B-B14F-4D97-AF65-F5344CB8AC3E}">
        <p14:creationId xmlns:p14="http://schemas.microsoft.com/office/powerpoint/2010/main" val="19060878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291130"/>
            <a:ext cx="7016195" cy="4428445"/>
          </a:xfrm>
        </p:spPr>
        <p:txBody>
          <a:bodyPr>
            <a:normAutofit/>
          </a:bodyPr>
          <a:lstStyle/>
          <a:p>
            <a:pPr algn="just"/>
            <a:r>
              <a:rPr lang="en-US" sz="2000" dirty="0"/>
              <a:t>An </a:t>
            </a:r>
            <a:r>
              <a:rPr lang="en-US" sz="2000" b="1" dirty="0"/>
              <a:t>existence check </a:t>
            </a:r>
            <a:r>
              <a:rPr lang="en-US" sz="2000" dirty="0"/>
              <a:t>is used for mandatory data items. </a:t>
            </a:r>
          </a:p>
          <a:p>
            <a:pPr algn="just"/>
            <a:r>
              <a:rPr lang="en-US" sz="2000" dirty="0"/>
              <a:t>For example, if an employee record requires a Social Security number, an existence check would not allow the user to save the record until he or she enters a suitable value in the Social Security number field.</a:t>
            </a:r>
          </a:p>
        </p:txBody>
      </p:sp>
      <p:sp>
        <p:nvSpPr>
          <p:cNvPr id="4" name="Title 3"/>
          <p:cNvSpPr>
            <a:spLocks noGrp="1"/>
          </p:cNvSpPr>
          <p:nvPr>
            <p:ph type="title"/>
          </p:nvPr>
        </p:nvSpPr>
        <p:spPr/>
        <p:txBody>
          <a:bodyPr/>
          <a:lstStyle/>
          <a:p>
            <a:r>
              <a:rPr lang="en-US" b="1" dirty="0">
                <a:solidFill>
                  <a:schemeClr val="accent4">
                    <a:lumMod val="50000"/>
                  </a:schemeClr>
                </a:solidFill>
              </a:rPr>
              <a:t>2. Existence Check</a:t>
            </a:r>
          </a:p>
        </p:txBody>
      </p:sp>
    </p:spTree>
    <p:extLst>
      <p:ext uri="{BB962C8B-B14F-4D97-AF65-F5344CB8AC3E}">
        <p14:creationId xmlns:p14="http://schemas.microsoft.com/office/powerpoint/2010/main" val="29005379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670" y="1138425"/>
            <a:ext cx="7016195" cy="4428445"/>
          </a:xfrm>
        </p:spPr>
        <p:txBody>
          <a:bodyPr>
            <a:normAutofit/>
          </a:bodyPr>
          <a:lstStyle/>
          <a:p>
            <a:pPr algn="just"/>
            <a:r>
              <a:rPr lang="en-US" sz="2000" dirty="0"/>
              <a:t>A </a:t>
            </a:r>
            <a:r>
              <a:rPr lang="en-US" sz="2000" b="1" dirty="0"/>
              <a:t>data type check </a:t>
            </a:r>
            <a:r>
              <a:rPr lang="en-US" sz="2000" dirty="0"/>
              <a:t>tests to ensure that a data item fits the required data type. </a:t>
            </a:r>
          </a:p>
          <a:p>
            <a:pPr algn="just"/>
            <a:r>
              <a:rPr lang="en-US" sz="2000" dirty="0"/>
              <a:t>For example, a numeric field must have only numbers or numeric symbols, and an alphabetic field can contain only the characters A through Z (or a through z).</a:t>
            </a:r>
          </a:p>
        </p:txBody>
      </p:sp>
      <p:sp>
        <p:nvSpPr>
          <p:cNvPr id="4" name="Title 3"/>
          <p:cNvSpPr>
            <a:spLocks noGrp="1"/>
          </p:cNvSpPr>
          <p:nvPr>
            <p:ph type="title"/>
          </p:nvPr>
        </p:nvSpPr>
        <p:spPr/>
        <p:txBody>
          <a:bodyPr/>
          <a:lstStyle/>
          <a:p>
            <a:r>
              <a:rPr lang="en-US" b="1" dirty="0">
                <a:solidFill>
                  <a:schemeClr val="accent4">
                    <a:lumMod val="50000"/>
                  </a:schemeClr>
                </a:solidFill>
              </a:rPr>
              <a:t>3. Data type check</a:t>
            </a:r>
          </a:p>
        </p:txBody>
      </p:sp>
    </p:spTree>
    <p:extLst>
      <p:ext uri="{BB962C8B-B14F-4D97-AF65-F5344CB8AC3E}">
        <p14:creationId xmlns:p14="http://schemas.microsoft.com/office/powerpoint/2010/main" val="40738791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5031" y="1138425"/>
            <a:ext cx="7016195" cy="4428445"/>
          </a:xfrm>
        </p:spPr>
        <p:txBody>
          <a:bodyPr>
            <a:normAutofit/>
          </a:bodyPr>
          <a:lstStyle/>
          <a:p>
            <a:pPr algn="just"/>
            <a:r>
              <a:rPr lang="en-US" sz="2000" dirty="0"/>
              <a:t>A </a:t>
            </a:r>
            <a:r>
              <a:rPr lang="en-US" sz="2000" b="1" dirty="0"/>
              <a:t>range check </a:t>
            </a:r>
            <a:r>
              <a:rPr lang="en-US" sz="2000" dirty="0"/>
              <a:t>tests data items to verify that they fall between a specified minimum and maximum value. </a:t>
            </a:r>
          </a:p>
          <a:p>
            <a:pPr algn="just"/>
            <a:r>
              <a:rPr lang="en-US" sz="2000" dirty="0"/>
              <a:t>The daily hours worked by an employee, for example, must fall within the range of 0 to 24. </a:t>
            </a:r>
          </a:p>
          <a:p>
            <a:pPr algn="just"/>
            <a:r>
              <a:rPr lang="en-US" sz="2000" dirty="0"/>
              <a:t>When the validation check involves a minimum or a maximum value, but not both, it is called a </a:t>
            </a:r>
            <a:r>
              <a:rPr lang="en-US" sz="2000" b="1" dirty="0"/>
              <a:t>limit check</a:t>
            </a:r>
            <a:r>
              <a:rPr lang="en-US" sz="2000" dirty="0"/>
              <a:t>. </a:t>
            </a:r>
          </a:p>
          <a:p>
            <a:pPr algn="just"/>
            <a:r>
              <a:rPr lang="en-US" sz="2000" dirty="0"/>
              <a:t>Checking that a payment amount is greater than zero, but not specifying a maximum value, is an example of a limit check.</a:t>
            </a:r>
          </a:p>
        </p:txBody>
      </p:sp>
      <p:sp>
        <p:nvSpPr>
          <p:cNvPr id="4" name="Title 3"/>
          <p:cNvSpPr>
            <a:spLocks noGrp="1"/>
          </p:cNvSpPr>
          <p:nvPr>
            <p:ph type="title"/>
          </p:nvPr>
        </p:nvSpPr>
        <p:spPr/>
        <p:txBody>
          <a:bodyPr/>
          <a:lstStyle/>
          <a:p>
            <a:r>
              <a:rPr lang="en-US" b="1" dirty="0">
                <a:solidFill>
                  <a:schemeClr val="accent4">
                    <a:lumMod val="50000"/>
                  </a:schemeClr>
                </a:solidFill>
              </a:rPr>
              <a:t>4. Range Check</a:t>
            </a:r>
          </a:p>
        </p:txBody>
      </p:sp>
    </p:spTree>
    <p:extLst>
      <p:ext uri="{BB962C8B-B14F-4D97-AF65-F5344CB8AC3E}">
        <p14:creationId xmlns:p14="http://schemas.microsoft.com/office/powerpoint/2010/main" val="19096044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670" y="1138425"/>
            <a:ext cx="7016195" cy="4428445"/>
          </a:xfrm>
        </p:spPr>
        <p:txBody>
          <a:bodyPr>
            <a:normAutofit/>
          </a:bodyPr>
          <a:lstStyle/>
          <a:p>
            <a:pPr algn="just"/>
            <a:r>
              <a:rPr lang="en-US" sz="2000" dirty="0"/>
              <a:t>A </a:t>
            </a:r>
            <a:r>
              <a:rPr lang="en-US" sz="2000" b="1" dirty="0"/>
              <a:t>reasonableness check </a:t>
            </a:r>
            <a:r>
              <a:rPr lang="en-US" sz="2000" dirty="0"/>
              <a:t>identifies values that are questionable, but not necessarily wrong. </a:t>
            </a:r>
          </a:p>
          <a:p>
            <a:pPr algn="just"/>
            <a:r>
              <a:rPr lang="en-US" sz="2000" dirty="0"/>
              <a:t>For example, input payment values of RM0.05 and RM5,000,000.00 both pass a simple limit check for a payment value greater than zero, and yet both values could be errors. </a:t>
            </a:r>
          </a:p>
          <a:p>
            <a:pPr algn="just"/>
            <a:r>
              <a:rPr lang="en-US" sz="2000" dirty="0"/>
              <a:t>Similarly, a daily hours worked value of 24 passes a 0 to 24 range check; however, the value seems unusual, and the system should verify it using a reasonableness check.</a:t>
            </a:r>
          </a:p>
        </p:txBody>
      </p:sp>
      <p:sp>
        <p:nvSpPr>
          <p:cNvPr id="4" name="Title 3"/>
          <p:cNvSpPr>
            <a:spLocks noGrp="1"/>
          </p:cNvSpPr>
          <p:nvPr>
            <p:ph type="title"/>
          </p:nvPr>
        </p:nvSpPr>
        <p:spPr/>
        <p:txBody>
          <a:bodyPr/>
          <a:lstStyle/>
          <a:p>
            <a:r>
              <a:rPr lang="en-US" b="1" dirty="0">
                <a:solidFill>
                  <a:schemeClr val="accent4">
                    <a:lumMod val="50000"/>
                  </a:schemeClr>
                </a:solidFill>
              </a:rPr>
              <a:t>5. Reasonableness Check</a:t>
            </a:r>
          </a:p>
        </p:txBody>
      </p:sp>
    </p:spTree>
    <p:extLst>
      <p:ext uri="{BB962C8B-B14F-4D97-AF65-F5344CB8AC3E}">
        <p14:creationId xmlns:p14="http://schemas.microsoft.com/office/powerpoint/2010/main" val="26263381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5131" y="1138425"/>
            <a:ext cx="7016195" cy="4428445"/>
          </a:xfrm>
        </p:spPr>
        <p:txBody>
          <a:bodyPr>
            <a:noAutofit/>
          </a:bodyPr>
          <a:lstStyle/>
          <a:p>
            <a:pPr algn="just"/>
            <a:r>
              <a:rPr lang="en-US" sz="2000" dirty="0"/>
              <a:t>A </a:t>
            </a:r>
            <a:r>
              <a:rPr lang="en-US" sz="2000" b="1" dirty="0"/>
              <a:t>validity check </a:t>
            </a:r>
            <a:r>
              <a:rPr lang="en-US" sz="2000" dirty="0"/>
              <a:t>is used for data items that must have certain values. </a:t>
            </a:r>
          </a:p>
          <a:p>
            <a:pPr algn="just"/>
            <a:r>
              <a:rPr lang="en-US" sz="2000" dirty="0"/>
              <a:t>For example, if an inventory system has 20 valid item classes, then any input item that does not match one of the valid classes will fail the check.</a:t>
            </a:r>
          </a:p>
          <a:p>
            <a:pPr algn="just"/>
            <a:r>
              <a:rPr lang="en-US" sz="2000" dirty="0"/>
              <a:t>Verifying that a customer number on an order matches a customer number in the customer file is another type of validity check.</a:t>
            </a:r>
          </a:p>
          <a:p>
            <a:pPr algn="just"/>
            <a:r>
              <a:rPr lang="en-US" sz="2000" dirty="0"/>
              <a:t>Another validity check might verify that a new customer number does </a:t>
            </a:r>
            <a:r>
              <a:rPr lang="en-US" sz="2000" i="1" dirty="0"/>
              <a:t>not </a:t>
            </a:r>
            <a:r>
              <a:rPr lang="en-US" sz="2000" dirty="0"/>
              <a:t>match a number already stored in the customer master file.</a:t>
            </a:r>
          </a:p>
        </p:txBody>
      </p:sp>
      <p:sp>
        <p:nvSpPr>
          <p:cNvPr id="4" name="Title 3"/>
          <p:cNvSpPr>
            <a:spLocks noGrp="1"/>
          </p:cNvSpPr>
          <p:nvPr>
            <p:ph type="title"/>
          </p:nvPr>
        </p:nvSpPr>
        <p:spPr/>
        <p:txBody>
          <a:bodyPr/>
          <a:lstStyle/>
          <a:p>
            <a:r>
              <a:rPr lang="en-US" b="1" dirty="0">
                <a:solidFill>
                  <a:schemeClr val="accent4">
                    <a:lumMod val="50000"/>
                  </a:schemeClr>
                </a:solidFill>
              </a:rPr>
              <a:t>6. Validity Check</a:t>
            </a:r>
          </a:p>
        </p:txBody>
      </p:sp>
    </p:spTree>
    <p:extLst>
      <p:ext uri="{BB962C8B-B14F-4D97-AF65-F5344CB8AC3E}">
        <p14:creationId xmlns:p14="http://schemas.microsoft.com/office/powerpoint/2010/main" val="36377006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normAutofit/>
          </a:bodyPr>
          <a:lstStyle/>
          <a:p>
            <a:pPr algn="just"/>
            <a:r>
              <a:rPr lang="en-US" dirty="0"/>
              <a:t>A </a:t>
            </a:r>
            <a:r>
              <a:rPr lang="en-US" b="1" dirty="0"/>
              <a:t>combination check </a:t>
            </a:r>
            <a:r>
              <a:rPr lang="en-US" dirty="0"/>
              <a:t>is performed on two or more fields to ensure that they are consistent or reasonable when considered together.</a:t>
            </a:r>
          </a:p>
          <a:p>
            <a:pPr algn="just"/>
            <a:r>
              <a:rPr lang="en-US" dirty="0"/>
              <a:t>For example, if an order input for 30 units of a particular item has an input discount rate applicable only for purchases of 100 or more units, then the combination is invalid; either the input order quantity or the input discount rate is incorrect.</a:t>
            </a:r>
          </a:p>
        </p:txBody>
      </p:sp>
      <p:sp>
        <p:nvSpPr>
          <p:cNvPr id="4" name="Title 3"/>
          <p:cNvSpPr>
            <a:spLocks noGrp="1"/>
          </p:cNvSpPr>
          <p:nvPr>
            <p:ph type="title"/>
          </p:nvPr>
        </p:nvSpPr>
        <p:spPr/>
        <p:txBody>
          <a:bodyPr/>
          <a:lstStyle/>
          <a:p>
            <a:r>
              <a:rPr lang="en-US" b="1" dirty="0">
                <a:solidFill>
                  <a:schemeClr val="accent4">
                    <a:lumMod val="50000"/>
                  </a:schemeClr>
                </a:solidFill>
              </a:rPr>
              <a:t>7. Combination Check</a:t>
            </a:r>
          </a:p>
        </p:txBody>
      </p:sp>
    </p:spTree>
    <p:extLst>
      <p:ext uri="{BB962C8B-B14F-4D97-AF65-F5344CB8AC3E}">
        <p14:creationId xmlns:p14="http://schemas.microsoft.com/office/powerpoint/2010/main" val="1260518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274262"/>
            <a:ext cx="7016195" cy="4428445"/>
          </a:xfrm>
        </p:spPr>
        <p:txBody>
          <a:bodyPr>
            <a:normAutofit/>
          </a:bodyPr>
          <a:lstStyle/>
          <a:p>
            <a:pPr algn="just"/>
            <a:r>
              <a:rPr lang="en-US" sz="2000" b="1" dirty="0"/>
              <a:t>Batch controls </a:t>
            </a:r>
            <a:r>
              <a:rPr lang="en-US" sz="2000" dirty="0"/>
              <a:t>are totals used to verify batch input. Batch controls might check data items such as record counts and numeric field totals. </a:t>
            </a:r>
          </a:p>
          <a:p>
            <a:pPr algn="just"/>
            <a:r>
              <a:rPr lang="en-US" sz="2000" dirty="0"/>
              <a:t>For example, before entering a batch of orders, a user might calculate the total number of orders and the sum of all the order quantities. </a:t>
            </a:r>
          </a:p>
          <a:p>
            <a:pPr algn="just"/>
            <a:r>
              <a:rPr lang="en-US" sz="2000" dirty="0"/>
              <a:t>When the batch of orders is entered, the order system also calculates the same two totals. If the system totals do not match the input totals, then a data entry error has occurred.</a:t>
            </a:r>
          </a:p>
        </p:txBody>
      </p:sp>
      <p:sp>
        <p:nvSpPr>
          <p:cNvPr id="4" name="Title 3"/>
          <p:cNvSpPr>
            <a:spLocks noGrp="1"/>
          </p:cNvSpPr>
          <p:nvPr>
            <p:ph type="title"/>
          </p:nvPr>
        </p:nvSpPr>
        <p:spPr/>
        <p:txBody>
          <a:bodyPr/>
          <a:lstStyle/>
          <a:p>
            <a:r>
              <a:rPr lang="en-US" b="1" dirty="0">
                <a:solidFill>
                  <a:schemeClr val="accent4">
                    <a:lumMod val="50000"/>
                  </a:schemeClr>
                </a:solidFill>
              </a:rPr>
              <a:t>8. Batch Control</a:t>
            </a:r>
          </a:p>
        </p:txBody>
      </p:sp>
    </p:spTree>
    <p:extLst>
      <p:ext uri="{BB962C8B-B14F-4D97-AF65-F5344CB8AC3E}">
        <p14:creationId xmlns:p14="http://schemas.microsoft.com/office/powerpoint/2010/main" val="41491776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lstStyle/>
          <a:p>
            <a:pPr algn="just"/>
            <a:r>
              <a:rPr lang="en-US" b="1" dirty="0"/>
              <a:t>Input control </a:t>
            </a:r>
            <a:r>
              <a:rPr lang="en-US" dirty="0"/>
              <a:t>includes the necessary measures to ensure that input data is correct, complete, and secure. </a:t>
            </a:r>
          </a:p>
          <a:p>
            <a:pPr algn="just"/>
            <a:r>
              <a:rPr lang="en-US" dirty="0"/>
              <a:t>You must focus on input control during every phase of input design, starting with source documents that promote data accuracy and quality.</a:t>
            </a:r>
          </a:p>
        </p:txBody>
      </p:sp>
      <p:sp>
        <p:nvSpPr>
          <p:cNvPr id="4" name="Title 3"/>
          <p:cNvSpPr>
            <a:spLocks noGrp="1"/>
          </p:cNvSpPr>
          <p:nvPr>
            <p:ph type="title"/>
          </p:nvPr>
        </p:nvSpPr>
        <p:spPr/>
        <p:txBody>
          <a:bodyPr/>
          <a:lstStyle/>
          <a:p>
            <a:r>
              <a:rPr lang="en-US" b="1" dirty="0"/>
              <a:t>7. Input Controls</a:t>
            </a:r>
          </a:p>
        </p:txBody>
      </p:sp>
    </p:spTree>
    <p:extLst>
      <p:ext uri="{BB962C8B-B14F-4D97-AF65-F5344CB8AC3E}">
        <p14:creationId xmlns:p14="http://schemas.microsoft.com/office/powerpoint/2010/main" val="5747668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886865"/>
          </a:xfrm>
        </p:spPr>
        <p:txBody>
          <a:bodyPr>
            <a:normAutofit fontScale="70000" lnSpcReduction="20000"/>
          </a:bodyPr>
          <a:lstStyle/>
          <a:p>
            <a:pPr algn="just"/>
            <a:r>
              <a:rPr lang="en-US" sz="3800" b="1" dirty="0"/>
              <a:t>Internet-based Information Delivery</a:t>
            </a:r>
          </a:p>
          <a:p>
            <a:pPr lvl="1" algn="just"/>
            <a:r>
              <a:rPr lang="en-US" sz="2900" dirty="0"/>
              <a:t>To support the explosive growth in e-commerce, Web designers must provide user-friendly screen interfaces that display output and accept input from customers.</a:t>
            </a:r>
          </a:p>
          <a:p>
            <a:pPr lvl="1" algn="just"/>
            <a:r>
              <a:rPr lang="en-US" sz="2900" dirty="0"/>
              <a:t>Email : Employees send and receive e-mail on local or wide area networks, including the Internet. Employees use e-mail to exchange documents, data, and schedules and to share business-related information they need to perform their jobs.</a:t>
            </a:r>
          </a:p>
          <a:p>
            <a:pPr lvl="1" algn="just"/>
            <a:r>
              <a:rPr lang="en-US" sz="2900" dirty="0"/>
              <a:t>Blogs : Blogs are useful for posting news, reviewing current events, and promoting products.</a:t>
            </a:r>
          </a:p>
          <a:p>
            <a:pPr lvl="1" algn="just"/>
            <a:r>
              <a:rPr lang="en-US" sz="2900" dirty="0"/>
              <a:t>Instant Messaging : This popular form of communication is another way for individuals and companies to communicate effectively over the Internet.</a:t>
            </a:r>
          </a:p>
          <a:p>
            <a:pPr lvl="1" algn="just"/>
            <a:r>
              <a:rPr lang="en-US" sz="2900" dirty="0"/>
              <a:t>Wireless Devices </a:t>
            </a:r>
            <a:r>
              <a:rPr lang="en-US" sz="2900" b="1" dirty="0"/>
              <a:t>: </a:t>
            </a:r>
            <a:r>
              <a:rPr lang="en-US" sz="2900" dirty="0"/>
              <a:t>Messages and data can be transmitted to a wide array of mobile devices, including PDAs, handheld computers, smart cell phones, and similar wireless products that combine portable computing power, multimedia capability, and Internet access.</a:t>
            </a:r>
          </a:p>
        </p:txBody>
      </p:sp>
      <p:sp>
        <p:nvSpPr>
          <p:cNvPr id="4" name="Title 3"/>
          <p:cNvSpPr>
            <a:spLocks noGrp="1"/>
          </p:cNvSpPr>
          <p:nvPr>
            <p:ph type="title"/>
          </p:nvPr>
        </p:nvSpPr>
        <p:spPr/>
        <p:txBody>
          <a:bodyPr/>
          <a:lstStyle/>
          <a:p>
            <a:r>
              <a:rPr lang="en-US" b="1" dirty="0"/>
              <a:t>8. Output Types and Technologies</a:t>
            </a:r>
          </a:p>
        </p:txBody>
      </p:sp>
    </p:spTree>
    <p:extLst>
      <p:ext uri="{BB962C8B-B14F-4D97-AF65-F5344CB8AC3E}">
        <p14:creationId xmlns:p14="http://schemas.microsoft.com/office/powerpoint/2010/main" val="3418157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chemeClr val="accent2">
                    <a:lumMod val="75000"/>
                  </a:schemeClr>
                </a:solidFill>
              </a:rPr>
              <a:t>CHAPTER 4: SYSTEM DESIGN</a:t>
            </a:r>
          </a:p>
        </p:txBody>
      </p:sp>
      <p:sp>
        <p:nvSpPr>
          <p:cNvPr id="3" name="Content Placeholder 2"/>
          <p:cNvSpPr>
            <a:spLocks noGrp="1"/>
          </p:cNvSpPr>
          <p:nvPr>
            <p:ph idx="1"/>
          </p:nvPr>
        </p:nvSpPr>
        <p:spPr>
          <a:xfrm>
            <a:off x="601670" y="1138425"/>
            <a:ext cx="8246070" cy="4716524"/>
          </a:xfrm>
        </p:spPr>
        <p:txBody>
          <a:bodyPr>
            <a:noAutofit/>
          </a:bodyPr>
          <a:lstStyle/>
          <a:p>
            <a:pPr marL="0" indent="0">
              <a:buNone/>
            </a:pPr>
            <a:r>
              <a:rPr lang="en-US" sz="1600" dirty="0">
                <a:solidFill>
                  <a:schemeClr val="accent3">
                    <a:lumMod val="40000"/>
                    <a:lumOff val="60000"/>
                  </a:schemeClr>
                </a:solidFill>
              </a:rPr>
              <a:t>4.1 Understand user interface design </a:t>
            </a:r>
          </a:p>
          <a:p>
            <a:pPr marL="0" indent="0">
              <a:buNone/>
            </a:pPr>
            <a:r>
              <a:rPr lang="en-US" sz="1600" dirty="0"/>
              <a:t>4.2 Apply input and output design </a:t>
            </a:r>
          </a:p>
          <a:p>
            <a:pPr marL="0" indent="0">
              <a:buNone/>
            </a:pPr>
            <a:r>
              <a:rPr lang="en-US" sz="1600" dirty="0"/>
              <a:t>    1. Explain input design and technology issues </a:t>
            </a:r>
          </a:p>
          <a:p>
            <a:pPr marL="0" indent="0">
              <a:buNone/>
            </a:pPr>
            <a:r>
              <a:rPr lang="en-US" sz="1600" dirty="0"/>
              <a:t>    2. List the objectives of input design </a:t>
            </a:r>
          </a:p>
          <a:p>
            <a:pPr marL="0" indent="0">
              <a:buNone/>
            </a:pPr>
            <a:r>
              <a:rPr lang="en-US" sz="1600" dirty="0"/>
              <a:t>    3. Discuss guidelines for data entry screen design </a:t>
            </a:r>
          </a:p>
          <a:p>
            <a:pPr marL="0" indent="0">
              <a:buNone/>
            </a:pPr>
            <a:r>
              <a:rPr lang="en-US" sz="1600" dirty="0"/>
              <a:t>    4. Differentiate data capture and data entry </a:t>
            </a:r>
          </a:p>
          <a:p>
            <a:pPr marL="0" indent="0">
              <a:buNone/>
            </a:pPr>
            <a:r>
              <a:rPr lang="en-US" sz="1600" dirty="0"/>
              <a:t>    5. Explain input and data entry methods </a:t>
            </a:r>
          </a:p>
          <a:p>
            <a:pPr marL="0" indent="0">
              <a:buNone/>
            </a:pPr>
            <a:r>
              <a:rPr lang="en-US" sz="1600" dirty="0"/>
              <a:t>    6. Explain input masks and validation rules to reduce input errors: </a:t>
            </a:r>
          </a:p>
          <a:p>
            <a:pPr marL="0" indent="0">
              <a:buNone/>
            </a:pPr>
            <a:r>
              <a:rPr lang="en-US" sz="1600" dirty="0"/>
              <a:t>    7. Design effective source documents and input controls </a:t>
            </a:r>
          </a:p>
          <a:p>
            <a:pPr marL="0" indent="0">
              <a:buNone/>
            </a:pPr>
            <a:r>
              <a:rPr lang="en-US" sz="1600" dirty="0"/>
              <a:t>    8. Explain various output types and the technologies: </a:t>
            </a:r>
          </a:p>
          <a:p>
            <a:pPr marL="0" indent="0">
              <a:buNone/>
            </a:pPr>
            <a:r>
              <a:rPr lang="en-US" sz="1600" dirty="0"/>
              <a:t>    9. Identify different type of reports: </a:t>
            </a:r>
          </a:p>
          <a:p>
            <a:pPr marL="0" indent="0">
              <a:buNone/>
            </a:pPr>
            <a:r>
              <a:rPr lang="en-US" sz="1600" dirty="0"/>
              <a:t>   10. Explain the design report principles </a:t>
            </a:r>
          </a:p>
          <a:p>
            <a:pPr marL="0" indent="0">
              <a:buNone/>
            </a:pPr>
            <a:r>
              <a:rPr lang="en-US" sz="1600" dirty="0"/>
              <a:t>   11. Design output interface by applying the appropriate techniques </a:t>
            </a:r>
          </a:p>
          <a:p>
            <a:pPr marL="0" indent="0">
              <a:buNone/>
            </a:pPr>
            <a:r>
              <a:rPr lang="en-US" sz="1600" dirty="0"/>
              <a:t>   12. Describe output and input controls and security </a:t>
            </a:r>
          </a:p>
          <a:p>
            <a:pPr marL="0" indent="0">
              <a:buNone/>
            </a:pPr>
            <a:r>
              <a:rPr lang="en-US" sz="1100" dirty="0"/>
              <a:t>	</a:t>
            </a:r>
          </a:p>
          <a:p>
            <a:pPr marL="0" indent="0">
              <a:buNone/>
            </a:pPr>
            <a:r>
              <a:rPr lang="en-US" sz="1100" dirty="0"/>
              <a:t>		</a:t>
            </a:r>
          </a:p>
          <a:p>
            <a:pPr marL="0" indent="0">
              <a:buNone/>
            </a:pPr>
            <a:r>
              <a:rPr lang="en-US" sz="1100" dirty="0"/>
              <a:t>	</a:t>
            </a:r>
          </a:p>
          <a:p>
            <a:pPr marL="0" indent="0">
              <a:buNone/>
            </a:pPr>
            <a:endParaRPr lang="en-US" sz="1100" dirty="0"/>
          </a:p>
          <a:p>
            <a:pPr marL="0" indent="0">
              <a:buNone/>
            </a:pPr>
            <a:endParaRPr lang="en-US" sz="1100" dirty="0"/>
          </a:p>
          <a:p>
            <a:pPr marL="0" indent="0">
              <a:buNone/>
            </a:pPr>
            <a:endParaRPr lang="en-US" sz="1100" dirty="0"/>
          </a:p>
          <a:p>
            <a:pPr marL="0" indent="0">
              <a:buNone/>
            </a:pPr>
            <a:r>
              <a:rPr lang="en-US" sz="1100" dirty="0"/>
              <a:t>	</a:t>
            </a:r>
          </a:p>
          <a:p>
            <a:pPr marL="0" indent="0">
              <a:buNone/>
            </a:pPr>
            <a:endParaRPr lang="en-US" sz="1100" dirty="0"/>
          </a:p>
          <a:p>
            <a:pPr marL="0" indent="0">
              <a:buNone/>
            </a:pPr>
            <a:endParaRPr lang="en-US" sz="1100" dirty="0"/>
          </a:p>
          <a:p>
            <a:pPr marL="0" indent="0">
              <a:buNone/>
            </a:pPr>
            <a:endParaRPr lang="en-US" sz="1100" dirty="0"/>
          </a:p>
          <a:p>
            <a:pPr marL="0" indent="0">
              <a:buNone/>
            </a:pPr>
            <a:endParaRPr lang="en-US" sz="1100" dirty="0"/>
          </a:p>
        </p:txBody>
      </p:sp>
    </p:spTree>
    <p:extLst>
      <p:ext uri="{BB962C8B-B14F-4D97-AF65-F5344CB8AC3E}">
        <p14:creationId xmlns:p14="http://schemas.microsoft.com/office/powerpoint/2010/main" val="32211227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734160"/>
          </a:xfrm>
        </p:spPr>
        <p:txBody>
          <a:bodyPr>
            <a:normAutofit/>
          </a:bodyPr>
          <a:lstStyle/>
          <a:p>
            <a:pPr algn="just"/>
            <a:r>
              <a:rPr lang="en-US" sz="2000" b="1" dirty="0"/>
              <a:t>Computer Output To Digital Media</a:t>
            </a:r>
          </a:p>
          <a:p>
            <a:pPr lvl="1" algn="just"/>
            <a:r>
              <a:rPr lang="en-US" sz="2000" dirty="0"/>
              <a:t>This process is used when many paper documents must be scanned, stored in digital format, and retrieved quickly. </a:t>
            </a:r>
          </a:p>
          <a:p>
            <a:pPr lvl="1" algn="just"/>
            <a:r>
              <a:rPr lang="en-US" sz="2000" dirty="0"/>
              <a:t>For example, if an insurance company stores thousands of paper application forms, special software can treat the documents as data and extract information from a particular column or area on the form. </a:t>
            </a:r>
          </a:p>
          <a:p>
            <a:pPr lvl="1" algn="just"/>
            <a:r>
              <a:rPr lang="en-US" sz="2000" dirty="0"/>
              <a:t>Digital storage media can include magnetic tape, CDs, DVDs, and high-density laser disks.</a:t>
            </a:r>
          </a:p>
        </p:txBody>
      </p:sp>
      <p:sp>
        <p:nvSpPr>
          <p:cNvPr id="4" name="Title 3"/>
          <p:cNvSpPr>
            <a:spLocks noGrp="1"/>
          </p:cNvSpPr>
          <p:nvPr>
            <p:ph type="title"/>
          </p:nvPr>
        </p:nvSpPr>
        <p:spPr/>
        <p:txBody>
          <a:bodyPr/>
          <a:lstStyle/>
          <a:p>
            <a:r>
              <a:rPr lang="en-US" b="1" dirty="0"/>
              <a:t>8. Output Types and Technologies</a:t>
            </a:r>
          </a:p>
        </p:txBody>
      </p:sp>
    </p:spTree>
    <p:extLst>
      <p:ext uri="{BB962C8B-B14F-4D97-AF65-F5344CB8AC3E}">
        <p14:creationId xmlns:p14="http://schemas.microsoft.com/office/powerpoint/2010/main" val="36816552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274262"/>
            <a:ext cx="7016195" cy="4428445"/>
          </a:xfrm>
        </p:spPr>
        <p:txBody>
          <a:bodyPr>
            <a:normAutofit/>
          </a:bodyPr>
          <a:lstStyle/>
          <a:p>
            <a:pPr algn="just"/>
            <a:r>
              <a:rPr lang="en-US" sz="3400" b="1" dirty="0"/>
              <a:t>Specialized form of output</a:t>
            </a:r>
          </a:p>
          <a:p>
            <a:pPr lvl="1" algn="just"/>
            <a:r>
              <a:rPr lang="en-US" dirty="0"/>
              <a:t>An incredibly diverse marketplace requires many forms of specialized output and devices such as these:</a:t>
            </a:r>
          </a:p>
          <a:p>
            <a:pPr lvl="2" algn="just"/>
            <a:r>
              <a:rPr lang="en-US" dirty="0"/>
              <a:t>Portable, Web-connected devices that can run applications, handle multimedia output, and provide powerful, multipurpose communication for users.</a:t>
            </a:r>
          </a:p>
          <a:p>
            <a:pPr lvl="2" algn="just"/>
            <a:r>
              <a:rPr lang="en-US" dirty="0"/>
              <a:t>Retail point-of-sale terminals that handle computer-based credit card transactions, print receipts, and update inventory records</a:t>
            </a:r>
          </a:p>
          <a:p>
            <a:pPr lvl="2" algn="just"/>
            <a:r>
              <a:rPr lang="en-US" dirty="0"/>
              <a:t>Automatic teller machines (ATMs) that can process bank transactions and print deposit and withdrawal slips.</a:t>
            </a:r>
          </a:p>
          <a:p>
            <a:pPr lvl="2" algn="just"/>
            <a:r>
              <a:rPr lang="en-US" dirty="0"/>
              <a:t>Special-purpose printers that can produce labels, employee ID cards, driver’s licenses, gasoline pump receipts, and, in some states, lottery tickets.</a:t>
            </a:r>
          </a:p>
          <a:p>
            <a:pPr lvl="2" algn="just"/>
            <a:r>
              <a:rPr lang="en-US" dirty="0"/>
              <a:t>Plotters that can produce high-quality images such as blueprints, maps, and electronic circuit diagrams. </a:t>
            </a:r>
          </a:p>
          <a:p>
            <a:pPr lvl="2" algn="just"/>
            <a:r>
              <a:rPr lang="en-US" dirty="0"/>
              <a:t>Electronic detection of data embedded in credit cards, bank cards, and employee identification cards.</a:t>
            </a:r>
          </a:p>
        </p:txBody>
      </p:sp>
      <p:sp>
        <p:nvSpPr>
          <p:cNvPr id="4" name="Title 3"/>
          <p:cNvSpPr>
            <a:spLocks noGrp="1"/>
          </p:cNvSpPr>
          <p:nvPr>
            <p:ph type="title"/>
          </p:nvPr>
        </p:nvSpPr>
        <p:spPr/>
        <p:txBody>
          <a:bodyPr/>
          <a:lstStyle/>
          <a:p>
            <a:r>
              <a:rPr lang="en-US" b="1" dirty="0"/>
              <a:t>8. Output Types and Technologies</a:t>
            </a:r>
            <a:endParaRPr lang="en-US" dirty="0"/>
          </a:p>
        </p:txBody>
      </p:sp>
    </p:spTree>
    <p:extLst>
      <p:ext uri="{BB962C8B-B14F-4D97-AF65-F5344CB8AC3E}">
        <p14:creationId xmlns:p14="http://schemas.microsoft.com/office/powerpoint/2010/main" val="33635587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normAutofit/>
          </a:bodyPr>
          <a:lstStyle/>
          <a:p>
            <a:pPr algn="just"/>
            <a:r>
              <a:rPr lang="en-US" sz="2000" dirty="0"/>
              <a:t>Printed report are portable, convenient, and even necessary in some situations. </a:t>
            </a:r>
          </a:p>
          <a:p>
            <a:pPr algn="just"/>
            <a:r>
              <a:rPr lang="en-US" sz="2000" dirty="0"/>
              <a:t>Many users find it handy to view screen output, then print the information they need for a discussion or business meeting.</a:t>
            </a:r>
          </a:p>
          <a:p>
            <a:pPr algn="just"/>
            <a:r>
              <a:rPr lang="en-US" sz="2000" dirty="0"/>
              <a:t>reports must be easy to read and well organized.</a:t>
            </a:r>
          </a:p>
          <a:p>
            <a:pPr algn="just"/>
            <a:r>
              <a:rPr lang="en-US" sz="2000" dirty="0"/>
              <a:t>When designing reports, the essential goal is to match the report to the user’s specific information needs.</a:t>
            </a:r>
          </a:p>
        </p:txBody>
      </p:sp>
      <p:sp>
        <p:nvSpPr>
          <p:cNvPr id="4" name="Title 3"/>
          <p:cNvSpPr>
            <a:spLocks noGrp="1"/>
          </p:cNvSpPr>
          <p:nvPr>
            <p:ph type="title"/>
          </p:nvPr>
        </p:nvSpPr>
        <p:spPr/>
        <p:txBody>
          <a:bodyPr/>
          <a:lstStyle/>
          <a:p>
            <a:r>
              <a:rPr lang="en-US" b="1" dirty="0"/>
              <a:t>9. Report Design</a:t>
            </a:r>
          </a:p>
        </p:txBody>
      </p:sp>
    </p:spTree>
    <p:extLst>
      <p:ext uri="{BB962C8B-B14F-4D97-AF65-F5344CB8AC3E}">
        <p14:creationId xmlns:p14="http://schemas.microsoft.com/office/powerpoint/2010/main" val="36201748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t>9. Types of report</a:t>
            </a:r>
          </a:p>
        </p:txBody>
      </p:sp>
      <p:graphicFrame>
        <p:nvGraphicFramePr>
          <p:cNvPr id="6" name="Diagram 5"/>
          <p:cNvGraphicFramePr/>
          <p:nvPr>
            <p:extLst/>
          </p:nvPr>
        </p:nvGraphicFramePr>
        <p:xfrm>
          <a:off x="754375" y="1443835"/>
          <a:ext cx="6865625" cy="50861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42" name="Picture 2" descr="http://www.itrademax.com/images/reports/trade-detailed-report.gif"/>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404460" y="1596540"/>
            <a:ext cx="1915892" cy="166515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244" name="Picture 4" descr="http://www.telemeddiagnostic.com/blog/wp-content/uploads/2013/02/exception-report.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17900" y="5201839"/>
            <a:ext cx="2290576" cy="125894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246" name="Picture 6" descr="http://www.gcimage.com/gcxgc/usersguide/images/simplereport.jp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167983" y="4039820"/>
            <a:ext cx="1889153" cy="199325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97048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3201" y="1290027"/>
            <a:ext cx="8061834" cy="4428445"/>
          </a:xfrm>
        </p:spPr>
        <p:txBody>
          <a:bodyPr/>
          <a:lstStyle/>
          <a:p>
            <a:pPr algn="just"/>
            <a:r>
              <a:rPr lang="en-US" dirty="0"/>
              <a:t>A </a:t>
            </a:r>
            <a:r>
              <a:rPr lang="en-US" b="1" dirty="0"/>
              <a:t>detail report </a:t>
            </a:r>
            <a:r>
              <a:rPr lang="en-US" dirty="0"/>
              <a:t>produces one or more lines of output for each record processed. </a:t>
            </a:r>
          </a:p>
          <a:p>
            <a:pPr algn="just"/>
            <a:r>
              <a:rPr lang="en-US" dirty="0"/>
              <a:t>Each line of output printed is called a </a:t>
            </a:r>
            <a:r>
              <a:rPr lang="en-US" b="1" dirty="0"/>
              <a:t>detail line</a:t>
            </a:r>
            <a:r>
              <a:rPr lang="en-US" dirty="0"/>
              <a:t>.</a:t>
            </a:r>
          </a:p>
        </p:txBody>
      </p:sp>
      <p:sp>
        <p:nvSpPr>
          <p:cNvPr id="4" name="Title 3"/>
          <p:cNvSpPr>
            <a:spLocks noGrp="1"/>
          </p:cNvSpPr>
          <p:nvPr>
            <p:ph type="title"/>
          </p:nvPr>
        </p:nvSpPr>
        <p:spPr/>
        <p:txBody>
          <a:bodyPr/>
          <a:lstStyle/>
          <a:p>
            <a:r>
              <a:rPr lang="en-US" b="1" dirty="0">
                <a:solidFill>
                  <a:schemeClr val="accent4">
                    <a:lumMod val="50000"/>
                  </a:schemeClr>
                </a:solidFill>
              </a:rPr>
              <a:t>1. Detail Report</a:t>
            </a:r>
          </a:p>
        </p:txBody>
      </p:sp>
      <p:pic>
        <p:nvPicPr>
          <p:cNvPr id="5" name="Picture 4"/>
          <p:cNvPicPr/>
          <p:nvPr/>
        </p:nvPicPr>
        <p:blipFill rotWithShape="1">
          <a:blip r:embed="rId2"/>
          <a:srcRect l="28846" t="41880" r="26923" b="18803"/>
          <a:stretch/>
        </p:blipFill>
        <p:spPr bwMode="auto">
          <a:xfrm>
            <a:off x="1976015" y="2970882"/>
            <a:ext cx="3359510" cy="3054101"/>
          </a:xfrm>
          <a:prstGeom prst="rect">
            <a:avLst/>
          </a:prstGeom>
          <a:ln>
            <a:noFill/>
          </a:ln>
          <a:extLst>
            <a:ext uri="{53640926-AAD7-44D8-BBD7-CCE9431645EC}">
              <a14:shadowObscured xmlns:a14="http://schemas.microsoft.com/office/drawing/2010/main"/>
            </a:ext>
          </a:extLst>
        </p:spPr>
      </p:pic>
      <p:pic>
        <p:nvPicPr>
          <p:cNvPr id="6" name="Picture 2" descr="http://www.itrademax.com/images/reports/trade-detailed-report.g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35525" y="3023582"/>
            <a:ext cx="3277652" cy="284869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16369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635250" cy="4428445"/>
          </a:xfrm>
        </p:spPr>
        <p:txBody>
          <a:bodyPr>
            <a:normAutofit/>
          </a:bodyPr>
          <a:lstStyle/>
          <a:p>
            <a:pPr algn="just"/>
            <a:r>
              <a:rPr lang="en-US" sz="2000" dirty="0"/>
              <a:t>An </a:t>
            </a:r>
            <a:r>
              <a:rPr lang="en-US" sz="2000" b="1" dirty="0"/>
              <a:t>exception report </a:t>
            </a:r>
            <a:r>
              <a:rPr lang="en-US" sz="2000" dirty="0"/>
              <a:t>displays only those records that meet a specific condition or conditions. </a:t>
            </a:r>
          </a:p>
          <a:p>
            <a:pPr algn="just"/>
            <a:r>
              <a:rPr lang="en-US" sz="2000" dirty="0"/>
              <a:t>Exception reports are useful when the user wants information only on records that might require action, but does not need to know the details.</a:t>
            </a:r>
          </a:p>
        </p:txBody>
      </p:sp>
      <p:sp>
        <p:nvSpPr>
          <p:cNvPr id="4" name="Title 3"/>
          <p:cNvSpPr>
            <a:spLocks noGrp="1"/>
          </p:cNvSpPr>
          <p:nvPr>
            <p:ph type="title"/>
          </p:nvPr>
        </p:nvSpPr>
        <p:spPr/>
        <p:txBody>
          <a:bodyPr/>
          <a:lstStyle/>
          <a:p>
            <a:r>
              <a:rPr lang="en-US" b="1" dirty="0">
                <a:solidFill>
                  <a:schemeClr val="accent4">
                    <a:lumMod val="50000"/>
                  </a:schemeClr>
                </a:solidFill>
              </a:rPr>
              <a:t>2. Exception Report</a:t>
            </a:r>
          </a:p>
        </p:txBody>
      </p:sp>
      <p:pic>
        <p:nvPicPr>
          <p:cNvPr id="5" name="Picture 4"/>
          <p:cNvPicPr/>
          <p:nvPr/>
        </p:nvPicPr>
        <p:blipFill rotWithShape="1">
          <a:blip r:embed="rId2"/>
          <a:srcRect l="26762" t="10541" r="22597" b="39886"/>
          <a:stretch/>
        </p:blipFill>
        <p:spPr bwMode="auto">
          <a:xfrm>
            <a:off x="1976015" y="3276295"/>
            <a:ext cx="3512216" cy="2748690"/>
          </a:xfrm>
          <a:prstGeom prst="rect">
            <a:avLst/>
          </a:prstGeom>
          <a:ln>
            <a:noFill/>
          </a:ln>
          <a:extLst>
            <a:ext uri="{53640926-AAD7-44D8-BBD7-CCE9431645EC}">
              <a14:shadowObscured xmlns:a14="http://schemas.microsoft.com/office/drawing/2010/main"/>
            </a:ext>
          </a:extLst>
        </p:spPr>
      </p:pic>
      <p:pic>
        <p:nvPicPr>
          <p:cNvPr id="6" name="Picture 4" descr="http://www.telemeddiagnostic.com/blog/wp-content/uploads/2013/02/exception-repor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0934" y="3276294"/>
            <a:ext cx="3359511" cy="259598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8190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5999" y="1138425"/>
            <a:ext cx="7876331" cy="4428445"/>
          </a:xfrm>
        </p:spPr>
        <p:txBody>
          <a:bodyPr>
            <a:normAutofit/>
          </a:bodyPr>
          <a:lstStyle/>
          <a:p>
            <a:pPr algn="just"/>
            <a:r>
              <a:rPr lang="en-US" sz="2000" dirty="0"/>
              <a:t>Upper-level managers often want to see total figures and do not need supporting details. </a:t>
            </a:r>
          </a:p>
          <a:p>
            <a:pPr algn="just"/>
            <a:r>
              <a:rPr lang="en-US" sz="2000" dirty="0"/>
              <a:t>A sales manager, for example, might want to know total sales for each sales representative, but not want a detail report listing every sale made by them. In that case, a </a:t>
            </a:r>
            <a:r>
              <a:rPr lang="en-US" sz="2000" b="1" dirty="0"/>
              <a:t>summary report </a:t>
            </a:r>
            <a:r>
              <a:rPr lang="en-US" sz="2000" dirty="0"/>
              <a:t>is appropriate.</a:t>
            </a:r>
          </a:p>
        </p:txBody>
      </p:sp>
      <p:sp>
        <p:nvSpPr>
          <p:cNvPr id="4" name="Title 3"/>
          <p:cNvSpPr>
            <a:spLocks noGrp="1"/>
          </p:cNvSpPr>
          <p:nvPr>
            <p:ph type="title"/>
          </p:nvPr>
        </p:nvSpPr>
        <p:spPr/>
        <p:txBody>
          <a:bodyPr/>
          <a:lstStyle/>
          <a:p>
            <a:r>
              <a:rPr lang="en-US" b="1" dirty="0">
                <a:solidFill>
                  <a:schemeClr val="accent4">
                    <a:lumMod val="50000"/>
                  </a:schemeClr>
                </a:solidFill>
              </a:rPr>
              <a:t>3. Summary Report</a:t>
            </a:r>
          </a:p>
        </p:txBody>
      </p:sp>
      <p:pic>
        <p:nvPicPr>
          <p:cNvPr id="7" name="Picture 6"/>
          <p:cNvPicPr/>
          <p:nvPr/>
        </p:nvPicPr>
        <p:blipFill rotWithShape="1">
          <a:blip r:embed="rId2"/>
          <a:srcRect l="26763" t="43874" r="22756" b="17664"/>
          <a:stretch/>
        </p:blipFill>
        <p:spPr bwMode="auto">
          <a:xfrm>
            <a:off x="1976015" y="3429000"/>
            <a:ext cx="3359510" cy="2274927"/>
          </a:xfrm>
          <a:prstGeom prst="rect">
            <a:avLst/>
          </a:prstGeom>
          <a:ln>
            <a:noFill/>
          </a:ln>
          <a:extLst>
            <a:ext uri="{53640926-AAD7-44D8-BBD7-CCE9431645EC}">
              <a14:shadowObscured xmlns:a14="http://schemas.microsoft.com/office/drawing/2010/main"/>
            </a:ext>
          </a:extLst>
        </p:spPr>
      </p:pic>
      <p:pic>
        <p:nvPicPr>
          <p:cNvPr id="8" name="Picture 6" descr="http://www.gcimage.com/gcxgc/usersguide/images/simplereport.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88230" y="3429000"/>
            <a:ext cx="2901395" cy="306896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14526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5946" y="1138425"/>
            <a:ext cx="7600974" cy="4428445"/>
          </a:xfrm>
        </p:spPr>
        <p:txBody>
          <a:bodyPr>
            <a:normAutofit fontScale="92500" lnSpcReduction="20000"/>
          </a:bodyPr>
          <a:lstStyle/>
          <a:p>
            <a:pPr algn="just"/>
            <a:r>
              <a:rPr lang="en-US" dirty="0"/>
              <a:t>When designing a report, you should prepare a sample report, called a </a:t>
            </a:r>
            <a:r>
              <a:rPr lang="en-US" b="1" dirty="0"/>
              <a:t>mock-up</a:t>
            </a:r>
            <a:r>
              <a:rPr lang="en-US" dirty="0"/>
              <a:t>, or prototype, for users to review. </a:t>
            </a:r>
          </a:p>
          <a:p>
            <a:pPr algn="just"/>
            <a:r>
              <a:rPr lang="en-US" dirty="0"/>
              <a:t>The sample should include typical field values and contain enough records to show all the design features. Depending on the type of printed output, you can create a Word document or use a report generator to create mock-up reports. </a:t>
            </a:r>
          </a:p>
          <a:p>
            <a:pPr algn="just"/>
            <a:r>
              <a:rPr lang="en-US" dirty="0"/>
              <a:t>After a report design is approved, you should document the design by creating </a:t>
            </a:r>
            <a:r>
              <a:rPr lang="en-US" b="1" dirty="0"/>
              <a:t>a report analysis form</a:t>
            </a:r>
            <a:r>
              <a:rPr lang="en-US" dirty="0"/>
              <a:t>, which contains information about the layout, fields, frequency, distribution, data security considerations, and other issues.</a:t>
            </a:r>
          </a:p>
        </p:txBody>
      </p:sp>
      <p:sp>
        <p:nvSpPr>
          <p:cNvPr id="4" name="Title 3"/>
          <p:cNvSpPr>
            <a:spLocks noGrp="1"/>
          </p:cNvSpPr>
          <p:nvPr>
            <p:ph type="title"/>
          </p:nvPr>
        </p:nvSpPr>
        <p:spPr/>
        <p:txBody>
          <a:bodyPr/>
          <a:lstStyle/>
          <a:p>
            <a:r>
              <a:rPr lang="en-US" b="1" dirty="0"/>
              <a:t>10. Report Design</a:t>
            </a:r>
          </a:p>
        </p:txBody>
      </p:sp>
    </p:spTree>
    <p:extLst>
      <p:ext uri="{BB962C8B-B14F-4D97-AF65-F5344CB8AC3E}">
        <p14:creationId xmlns:p14="http://schemas.microsoft.com/office/powerpoint/2010/main" val="3625363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635250" cy="4428445"/>
          </a:xfrm>
        </p:spPr>
        <p:txBody>
          <a:bodyPr>
            <a:normAutofit/>
          </a:bodyPr>
          <a:lstStyle/>
          <a:p>
            <a:pPr algn="just"/>
            <a:r>
              <a:rPr lang="en-US" sz="2000" dirty="0"/>
              <a:t>Printed reports must be attractive, professional, and easy to read. For example, a well-designed detail report should provide totals for numeric fields.</a:t>
            </a:r>
          </a:p>
          <a:p>
            <a:pPr algn="just"/>
            <a:r>
              <a:rPr lang="en-US" sz="2000" dirty="0"/>
              <a:t>Good report design requires effort and attention to detail. </a:t>
            </a:r>
          </a:p>
          <a:p>
            <a:pPr algn="just"/>
            <a:r>
              <a:rPr lang="en-US" sz="2000" dirty="0"/>
              <a:t>To produce a well designed report, the analyst must consider design features such as report headers and footers, page headers and footers, column headings and alignment, column spacing, field order, and grouping of detail lines.</a:t>
            </a:r>
          </a:p>
        </p:txBody>
      </p:sp>
      <p:sp>
        <p:nvSpPr>
          <p:cNvPr id="4" name="Title 3"/>
          <p:cNvSpPr>
            <a:spLocks noGrp="1"/>
          </p:cNvSpPr>
          <p:nvPr>
            <p:ph type="title"/>
          </p:nvPr>
        </p:nvSpPr>
        <p:spPr/>
        <p:txBody>
          <a:bodyPr/>
          <a:lstStyle/>
          <a:p>
            <a:r>
              <a:rPr lang="en-US" b="1" dirty="0"/>
              <a:t>10. Report Design Principles</a:t>
            </a:r>
          </a:p>
        </p:txBody>
      </p:sp>
    </p:spTree>
    <p:extLst>
      <p:ext uri="{BB962C8B-B14F-4D97-AF65-F5344CB8AC3E}">
        <p14:creationId xmlns:p14="http://schemas.microsoft.com/office/powerpoint/2010/main" val="30677927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482545" cy="4428445"/>
          </a:xfrm>
        </p:spPr>
        <p:txBody>
          <a:bodyPr>
            <a:normAutofit/>
          </a:bodyPr>
          <a:lstStyle/>
          <a:p>
            <a:pPr marL="0" indent="0" algn="just">
              <a:buNone/>
            </a:pPr>
            <a:r>
              <a:rPr lang="en-US" sz="2000" b="1" dirty="0"/>
              <a:t>1. REPORT HEADERS AND FOOTERS</a:t>
            </a:r>
          </a:p>
          <a:p>
            <a:pPr algn="just"/>
            <a:r>
              <a:rPr lang="en-US" sz="1800" dirty="0"/>
              <a:t>Every report should have a report header and a report footer. </a:t>
            </a:r>
          </a:p>
          <a:p>
            <a:pPr algn="just"/>
            <a:r>
              <a:rPr lang="en-US" sz="1800" dirty="0"/>
              <a:t>The </a:t>
            </a:r>
            <a:r>
              <a:rPr lang="en-US" sz="1800" b="1" dirty="0"/>
              <a:t>report header</a:t>
            </a:r>
            <a:r>
              <a:rPr lang="en-US" sz="1800" dirty="0"/>
              <a:t>, which appears at the beginning of the report, identifies the report, and contains the report title, date, and other necessary information. </a:t>
            </a:r>
          </a:p>
          <a:p>
            <a:pPr algn="just"/>
            <a:r>
              <a:rPr lang="en-US" sz="1800" dirty="0"/>
              <a:t>The </a:t>
            </a:r>
            <a:r>
              <a:rPr lang="en-US" sz="1800" b="1" dirty="0"/>
              <a:t>report footer</a:t>
            </a:r>
            <a:r>
              <a:rPr lang="en-US" sz="1800" dirty="0"/>
              <a:t>, which appears at the end of the report, can include grand totals for numeric fields and other end-of-report information</a:t>
            </a:r>
          </a:p>
        </p:txBody>
      </p:sp>
      <p:sp>
        <p:nvSpPr>
          <p:cNvPr id="4" name="Title 3"/>
          <p:cNvSpPr>
            <a:spLocks noGrp="1"/>
          </p:cNvSpPr>
          <p:nvPr>
            <p:ph type="title"/>
          </p:nvPr>
        </p:nvSpPr>
        <p:spPr/>
        <p:txBody>
          <a:bodyPr/>
          <a:lstStyle/>
          <a:p>
            <a:r>
              <a:rPr lang="en-US" b="1" dirty="0"/>
              <a:t>10. Report Design Principles</a:t>
            </a:r>
          </a:p>
        </p:txBody>
      </p:sp>
      <p:pic>
        <p:nvPicPr>
          <p:cNvPr id="5" name="Picture 4"/>
          <p:cNvPicPr/>
          <p:nvPr/>
        </p:nvPicPr>
        <p:blipFill rotWithShape="1">
          <a:blip r:embed="rId2"/>
          <a:srcRect l="24039" t="30484" r="25481" b="9117"/>
          <a:stretch/>
        </p:blipFill>
        <p:spPr bwMode="auto">
          <a:xfrm>
            <a:off x="3655770" y="3581706"/>
            <a:ext cx="4428445" cy="30541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29465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Rectangle 5"/>
          <p:cNvSpPr/>
          <p:nvPr/>
        </p:nvSpPr>
        <p:spPr>
          <a:xfrm>
            <a:off x="828259" y="2024844"/>
            <a:ext cx="7522647" cy="2031325"/>
          </a:xfrm>
          <a:prstGeom prst="rect">
            <a:avLst/>
          </a:prstGeom>
          <a:noFill/>
        </p:spPr>
        <p:txBody>
          <a:bodyPr wrap="square" lIns="91440" tIns="45720" rIns="91440" bIns="45720">
            <a:spAutoFit/>
          </a:bodyPr>
          <a:lstStyle/>
          <a:p>
            <a:pPr algn="ctr"/>
            <a:r>
              <a:rPr lang="en-US"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4.2 APPLY INPUT AND OUTPUT DESIGN </a:t>
            </a:r>
            <a:endParaRPr lang="en-US" dirty="0"/>
          </a:p>
          <a:p>
            <a:r>
              <a:rPr lang="en-US" dirty="0"/>
              <a:t>	</a:t>
            </a:r>
          </a:p>
        </p:txBody>
      </p:sp>
    </p:spTree>
    <p:extLst>
      <p:ext uri="{BB962C8B-B14F-4D97-AF65-F5344CB8AC3E}">
        <p14:creationId xmlns:p14="http://schemas.microsoft.com/office/powerpoint/2010/main" val="25094130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635250" cy="4428445"/>
          </a:xfrm>
        </p:spPr>
        <p:txBody>
          <a:bodyPr>
            <a:normAutofit/>
          </a:bodyPr>
          <a:lstStyle/>
          <a:p>
            <a:pPr marL="0" indent="0" algn="just">
              <a:buNone/>
            </a:pPr>
            <a:r>
              <a:rPr lang="en-US" sz="2000" b="1" dirty="0"/>
              <a:t>2. PAGE HEADERS AND FOOTERS </a:t>
            </a:r>
          </a:p>
          <a:p>
            <a:pPr algn="just"/>
            <a:r>
              <a:rPr lang="en-US" sz="2000" dirty="0"/>
              <a:t>Every page should include a </a:t>
            </a:r>
            <a:r>
              <a:rPr lang="en-US" sz="2000" b="1" dirty="0"/>
              <a:t>page header</a:t>
            </a:r>
            <a:r>
              <a:rPr lang="en-US" sz="2000" dirty="0"/>
              <a:t>, which appears at the top of the page and includes the column headings that identify the data.</a:t>
            </a:r>
          </a:p>
          <a:p>
            <a:pPr algn="just"/>
            <a:r>
              <a:rPr lang="en-US" sz="2000" dirty="0"/>
              <a:t>The headings should be short but descriptive. Avoid abbreviations unless you know that users will understand them clearly. </a:t>
            </a:r>
          </a:p>
          <a:p>
            <a:pPr algn="just"/>
            <a:r>
              <a:rPr lang="en-US" sz="2000" dirty="0"/>
              <a:t>Either a page header or a </a:t>
            </a:r>
            <a:r>
              <a:rPr lang="en-US" sz="2000" b="1" dirty="0"/>
              <a:t>page footer</a:t>
            </a:r>
            <a:r>
              <a:rPr lang="en-US" sz="2000" dirty="0"/>
              <a:t>, which appears at the bottom of the page, is used to display the report title and the page number.</a:t>
            </a:r>
            <a:endParaRPr lang="en-US" sz="1800" dirty="0"/>
          </a:p>
        </p:txBody>
      </p:sp>
      <p:sp>
        <p:nvSpPr>
          <p:cNvPr id="4" name="Title 3"/>
          <p:cNvSpPr>
            <a:spLocks noGrp="1"/>
          </p:cNvSpPr>
          <p:nvPr>
            <p:ph type="title"/>
          </p:nvPr>
        </p:nvSpPr>
        <p:spPr/>
        <p:txBody>
          <a:bodyPr/>
          <a:lstStyle/>
          <a:p>
            <a:r>
              <a:rPr lang="en-US" b="1" dirty="0"/>
              <a:t>10. Report Design Principles</a:t>
            </a:r>
          </a:p>
        </p:txBody>
      </p:sp>
    </p:spTree>
    <p:extLst>
      <p:ext uri="{BB962C8B-B14F-4D97-AF65-F5344CB8AC3E}">
        <p14:creationId xmlns:p14="http://schemas.microsoft.com/office/powerpoint/2010/main" val="42151314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670" y="1209442"/>
            <a:ext cx="6108505" cy="3359815"/>
          </a:xfrm>
        </p:spPr>
        <p:txBody>
          <a:bodyPr>
            <a:normAutofit/>
          </a:bodyPr>
          <a:lstStyle/>
          <a:p>
            <a:pPr marL="0" indent="0">
              <a:buNone/>
            </a:pPr>
            <a:r>
              <a:rPr lang="en-US" sz="2000" b="1" dirty="0"/>
              <a:t>3. COLUMN HEADING ALIGNMENT</a:t>
            </a:r>
          </a:p>
          <a:p>
            <a:pPr marL="0" indent="0">
              <a:buNone/>
            </a:pPr>
            <a:endParaRPr lang="en-US" sz="2000" b="1" dirty="0"/>
          </a:p>
        </p:txBody>
      </p:sp>
      <p:sp>
        <p:nvSpPr>
          <p:cNvPr id="4" name="Title 3"/>
          <p:cNvSpPr>
            <a:spLocks noGrp="1"/>
          </p:cNvSpPr>
          <p:nvPr>
            <p:ph type="title"/>
          </p:nvPr>
        </p:nvSpPr>
        <p:spPr/>
        <p:txBody>
          <a:bodyPr/>
          <a:lstStyle/>
          <a:p>
            <a:r>
              <a:rPr lang="en-US" b="1" dirty="0"/>
              <a:t>10. Report Design Principles</a:t>
            </a:r>
          </a:p>
        </p:txBody>
      </p:sp>
      <p:pic>
        <p:nvPicPr>
          <p:cNvPr id="5" name="Picture 4"/>
          <p:cNvPicPr/>
          <p:nvPr/>
        </p:nvPicPr>
        <p:blipFill rotWithShape="1">
          <a:blip r:embed="rId2"/>
          <a:srcRect l="30930" t="27066" r="15385" b="21367"/>
          <a:stretch/>
        </p:blipFill>
        <p:spPr bwMode="auto">
          <a:xfrm>
            <a:off x="2368135" y="2512770"/>
            <a:ext cx="5497380" cy="2595985"/>
          </a:xfrm>
          <a:prstGeom prst="rect">
            <a:avLst/>
          </a:prstGeom>
          <a:ln>
            <a:noFill/>
          </a:ln>
          <a:extLst>
            <a:ext uri="{53640926-AAD7-44D8-BBD7-CCE9431645EC}">
              <a14:shadowObscured xmlns:a14="http://schemas.microsoft.com/office/drawing/2010/main"/>
            </a:ext>
          </a:extLst>
        </p:spPr>
      </p:pic>
      <p:sp>
        <p:nvSpPr>
          <p:cNvPr id="2" name="TextBox 1"/>
          <p:cNvSpPr txBox="1"/>
          <p:nvPr/>
        </p:nvSpPr>
        <p:spPr>
          <a:xfrm>
            <a:off x="907080" y="1578784"/>
            <a:ext cx="6920164" cy="646331"/>
          </a:xfrm>
          <a:prstGeom prst="rect">
            <a:avLst/>
          </a:prstGeom>
          <a:noFill/>
        </p:spPr>
        <p:txBody>
          <a:bodyPr wrap="none" rtlCol="0">
            <a:spAutoFit/>
          </a:bodyPr>
          <a:lstStyle/>
          <a:p>
            <a:r>
              <a:rPr lang="en-US" dirty="0"/>
              <a:t>Many designers prefer Example 4, where headings are left-justified over</a:t>
            </a:r>
          </a:p>
          <a:p>
            <a:r>
              <a:rPr lang="en-US" dirty="0"/>
              <a:t>alphanumeric fields and right-justified over numeric fields.</a:t>
            </a:r>
          </a:p>
        </p:txBody>
      </p:sp>
    </p:spTree>
    <p:extLst>
      <p:ext uri="{BB962C8B-B14F-4D97-AF65-F5344CB8AC3E}">
        <p14:creationId xmlns:p14="http://schemas.microsoft.com/office/powerpoint/2010/main" val="24964446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normAutofit/>
          </a:bodyPr>
          <a:lstStyle/>
          <a:p>
            <a:pPr marL="0" indent="0">
              <a:buNone/>
            </a:pPr>
            <a:r>
              <a:rPr lang="en-US" sz="2000" b="1" dirty="0"/>
              <a:t>4. COLUMN SPACING</a:t>
            </a:r>
          </a:p>
          <a:p>
            <a:r>
              <a:rPr lang="en-US" sz="2000" dirty="0"/>
              <a:t>A crowded report is hard to read, and large gaps between columns make it difficult for the eye to follow a line. </a:t>
            </a:r>
          </a:p>
          <a:p>
            <a:r>
              <a:rPr lang="en-US" sz="2000" dirty="0"/>
              <a:t>Columns should stretch across the report, with uniform spacing and suitable margins at top, bottom, right, and left.</a:t>
            </a:r>
            <a:endParaRPr lang="en-US" sz="2000" b="1" dirty="0"/>
          </a:p>
        </p:txBody>
      </p:sp>
      <p:sp>
        <p:nvSpPr>
          <p:cNvPr id="4" name="Title 3"/>
          <p:cNvSpPr>
            <a:spLocks noGrp="1"/>
          </p:cNvSpPr>
          <p:nvPr>
            <p:ph type="title"/>
          </p:nvPr>
        </p:nvSpPr>
        <p:spPr/>
        <p:txBody>
          <a:bodyPr/>
          <a:lstStyle/>
          <a:p>
            <a:r>
              <a:rPr lang="en-US" b="1" dirty="0"/>
              <a:t>10. Report Design Principles</a:t>
            </a:r>
          </a:p>
        </p:txBody>
      </p:sp>
    </p:spTree>
    <p:extLst>
      <p:ext uri="{BB962C8B-B14F-4D97-AF65-F5344CB8AC3E}">
        <p14:creationId xmlns:p14="http://schemas.microsoft.com/office/powerpoint/2010/main" val="19231216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44204" y="1138425"/>
            <a:ext cx="7016195" cy="4428445"/>
          </a:xfrm>
        </p:spPr>
        <p:txBody>
          <a:bodyPr>
            <a:normAutofit/>
          </a:bodyPr>
          <a:lstStyle/>
          <a:p>
            <a:pPr marL="0" indent="0" algn="just">
              <a:buNone/>
            </a:pPr>
            <a:r>
              <a:rPr lang="en-US" sz="2000" b="1" dirty="0"/>
              <a:t>5. FIELD ORDER</a:t>
            </a:r>
          </a:p>
          <a:p>
            <a:pPr algn="just"/>
            <a:r>
              <a:rPr lang="en-US" sz="2000" dirty="0"/>
              <a:t>Fields should be displayed and grouped in a logical order.</a:t>
            </a:r>
          </a:p>
          <a:p>
            <a:pPr algn="just"/>
            <a:r>
              <a:rPr lang="en-US" sz="2000" dirty="0"/>
              <a:t>Diagram below shows the detail lines printed in alphabetical order within store number, so the store number is in the left column, followed by the employee name. </a:t>
            </a:r>
          </a:p>
          <a:p>
            <a:pPr algn="just"/>
            <a:r>
              <a:rPr lang="en-US" sz="2000" dirty="0"/>
              <a:t>The employee position relates to the employee’s name, so the items are adjacent. The three hours fields also are placed together.</a:t>
            </a:r>
            <a:endParaRPr lang="en-US" sz="2000" b="1" dirty="0"/>
          </a:p>
        </p:txBody>
      </p:sp>
      <p:sp>
        <p:nvSpPr>
          <p:cNvPr id="4" name="Title 3"/>
          <p:cNvSpPr>
            <a:spLocks noGrp="1"/>
          </p:cNvSpPr>
          <p:nvPr>
            <p:ph type="title"/>
          </p:nvPr>
        </p:nvSpPr>
        <p:spPr/>
        <p:txBody>
          <a:bodyPr/>
          <a:lstStyle/>
          <a:p>
            <a:r>
              <a:rPr lang="en-US" b="1" dirty="0"/>
              <a:t>10. Report Design Principles</a:t>
            </a:r>
          </a:p>
        </p:txBody>
      </p:sp>
      <p:pic>
        <p:nvPicPr>
          <p:cNvPr id="5" name="Picture 4"/>
          <p:cNvPicPr/>
          <p:nvPr/>
        </p:nvPicPr>
        <p:blipFill rotWithShape="1">
          <a:blip r:embed="rId2"/>
          <a:srcRect l="24039" t="30484" r="25481" b="9117"/>
          <a:stretch/>
        </p:blipFill>
        <p:spPr bwMode="auto">
          <a:xfrm>
            <a:off x="3655770" y="3887115"/>
            <a:ext cx="4275739" cy="274869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81362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normAutofit/>
          </a:bodyPr>
          <a:lstStyle/>
          <a:p>
            <a:pPr marL="0" indent="0" algn="just">
              <a:buNone/>
            </a:pPr>
            <a:r>
              <a:rPr lang="en-US" sz="2000" b="1" dirty="0"/>
              <a:t>6. GROUPING DETAIL LINES</a:t>
            </a:r>
          </a:p>
          <a:p>
            <a:pPr algn="just"/>
            <a:r>
              <a:rPr lang="en-US" sz="2000" dirty="0"/>
              <a:t>It is meaningful to arrange detail lines in groups, based on a control field. </a:t>
            </a:r>
          </a:p>
          <a:p>
            <a:pPr algn="just"/>
            <a:r>
              <a:rPr lang="en-US" sz="2000" dirty="0"/>
              <a:t>For example, using the department number as a control field, individual employees can be grouped by department. You can print a </a:t>
            </a:r>
            <a:r>
              <a:rPr lang="en-US" sz="2000" b="1" dirty="0"/>
              <a:t>group header </a:t>
            </a:r>
            <a:r>
              <a:rPr lang="en-US" sz="2000" dirty="0"/>
              <a:t>above the first detail line and a </a:t>
            </a:r>
            <a:r>
              <a:rPr lang="en-US" sz="2000" b="1" dirty="0"/>
              <a:t>group footer </a:t>
            </a:r>
            <a:r>
              <a:rPr lang="en-US" sz="2000" dirty="0"/>
              <a:t>after the last detail line in a group.</a:t>
            </a:r>
            <a:endParaRPr lang="en-US" sz="2000" b="1" dirty="0"/>
          </a:p>
        </p:txBody>
      </p:sp>
      <p:sp>
        <p:nvSpPr>
          <p:cNvPr id="4" name="Title 3"/>
          <p:cNvSpPr>
            <a:spLocks noGrp="1"/>
          </p:cNvSpPr>
          <p:nvPr>
            <p:ph type="title"/>
          </p:nvPr>
        </p:nvSpPr>
        <p:spPr/>
        <p:txBody>
          <a:bodyPr/>
          <a:lstStyle/>
          <a:p>
            <a:r>
              <a:rPr lang="en-US" b="1" dirty="0"/>
              <a:t>10. Report Design Principles</a:t>
            </a:r>
          </a:p>
        </p:txBody>
      </p:sp>
      <p:pic>
        <p:nvPicPr>
          <p:cNvPr id="6" name="Picture 5"/>
          <p:cNvPicPr/>
          <p:nvPr/>
        </p:nvPicPr>
        <p:blipFill rotWithShape="1">
          <a:blip r:embed="rId2"/>
          <a:srcRect l="24039" t="30484" r="25481" b="9117"/>
          <a:stretch/>
        </p:blipFill>
        <p:spPr bwMode="auto">
          <a:xfrm>
            <a:off x="3350360" y="3734410"/>
            <a:ext cx="4581149" cy="290139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39810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normAutofit/>
          </a:bodyPr>
          <a:lstStyle/>
          <a:p>
            <a:pPr marL="0" indent="0">
              <a:buNone/>
            </a:pPr>
            <a:r>
              <a:rPr lang="en-US" sz="2000" b="1" dirty="0"/>
              <a:t>7. REPEATING FIELDS</a:t>
            </a:r>
          </a:p>
        </p:txBody>
      </p:sp>
      <p:sp>
        <p:nvSpPr>
          <p:cNvPr id="4" name="Title 3"/>
          <p:cNvSpPr>
            <a:spLocks noGrp="1"/>
          </p:cNvSpPr>
          <p:nvPr>
            <p:ph type="title"/>
          </p:nvPr>
        </p:nvSpPr>
        <p:spPr/>
        <p:txBody>
          <a:bodyPr/>
          <a:lstStyle/>
          <a:p>
            <a:r>
              <a:rPr lang="en-US" b="1" dirty="0"/>
              <a:t>10. Report Design Principles</a:t>
            </a:r>
          </a:p>
        </p:txBody>
      </p:sp>
      <p:pic>
        <p:nvPicPr>
          <p:cNvPr id="6" name="Picture 5"/>
          <p:cNvPicPr/>
          <p:nvPr/>
        </p:nvPicPr>
        <p:blipFill rotWithShape="1">
          <a:blip r:embed="rId2"/>
          <a:srcRect l="24039" t="30484" r="25481" b="9117"/>
          <a:stretch/>
        </p:blipFill>
        <p:spPr bwMode="auto">
          <a:xfrm>
            <a:off x="3350360" y="2818180"/>
            <a:ext cx="4581149" cy="290139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604481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635250" cy="4428445"/>
          </a:xfrm>
        </p:spPr>
        <p:txBody>
          <a:bodyPr>
            <a:normAutofit/>
          </a:bodyPr>
          <a:lstStyle/>
          <a:p>
            <a:pPr marL="0" indent="0" algn="just">
              <a:buNone/>
            </a:pPr>
            <a:r>
              <a:rPr lang="en-US" sz="2000" b="1" dirty="0"/>
              <a:t>7. CONSISTENT DESIGN</a:t>
            </a:r>
          </a:p>
          <a:p>
            <a:pPr algn="just"/>
            <a:r>
              <a:rPr lang="en-US" sz="2000" dirty="0"/>
              <a:t>Reports should be uniform and consistent. </a:t>
            </a:r>
          </a:p>
          <a:p>
            <a:pPr algn="just"/>
            <a:r>
              <a:rPr lang="en-US" sz="2000" dirty="0"/>
              <a:t>When a system produces multiple reports, each report should share common design elements. </a:t>
            </a:r>
          </a:p>
          <a:p>
            <a:pPr algn="just"/>
            <a:r>
              <a:rPr lang="en-US" sz="2000" dirty="0"/>
              <a:t>For example, the date and page numbers should print in the same place on each report page.</a:t>
            </a:r>
            <a:endParaRPr lang="en-US" sz="2000" b="1" dirty="0"/>
          </a:p>
        </p:txBody>
      </p:sp>
      <p:sp>
        <p:nvSpPr>
          <p:cNvPr id="4" name="Title 3"/>
          <p:cNvSpPr>
            <a:spLocks noGrp="1"/>
          </p:cNvSpPr>
          <p:nvPr>
            <p:ph type="title"/>
          </p:nvPr>
        </p:nvSpPr>
        <p:spPr/>
        <p:txBody>
          <a:bodyPr/>
          <a:lstStyle/>
          <a:p>
            <a:r>
              <a:rPr lang="en-US" b="1" dirty="0"/>
              <a:t>10. Report Design Principles</a:t>
            </a:r>
          </a:p>
        </p:txBody>
      </p:sp>
    </p:spTree>
    <p:extLst>
      <p:ext uri="{BB962C8B-B14F-4D97-AF65-F5344CB8AC3E}">
        <p14:creationId xmlns:p14="http://schemas.microsoft.com/office/powerpoint/2010/main" val="33747452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482545" cy="4428445"/>
          </a:xfrm>
        </p:spPr>
        <p:txBody>
          <a:bodyPr>
            <a:normAutofit/>
          </a:bodyPr>
          <a:lstStyle/>
          <a:p>
            <a:pPr algn="just"/>
            <a:r>
              <a:rPr lang="en-US" dirty="0"/>
              <a:t>Output must be accurate, complete, current, and secure. </a:t>
            </a:r>
          </a:p>
          <a:p>
            <a:pPr algn="just"/>
            <a:r>
              <a:rPr lang="en-US" dirty="0"/>
              <a:t>Companies use various </a:t>
            </a:r>
            <a:r>
              <a:rPr lang="en-US" b="1" dirty="0"/>
              <a:t>output control </a:t>
            </a:r>
            <a:r>
              <a:rPr lang="en-US" dirty="0"/>
              <a:t>methods to maintain output integrity and security.</a:t>
            </a:r>
          </a:p>
          <a:p>
            <a:pPr algn="just"/>
            <a:r>
              <a:rPr lang="en-US" b="1" dirty="0"/>
              <a:t>Output security </a:t>
            </a:r>
            <a:r>
              <a:rPr lang="en-US" dirty="0"/>
              <a:t>protects privacy rights and shields the organization’s proprietary data from theft or unauthorized access.</a:t>
            </a:r>
          </a:p>
        </p:txBody>
      </p:sp>
      <p:sp>
        <p:nvSpPr>
          <p:cNvPr id="4" name="Title 3"/>
          <p:cNvSpPr>
            <a:spLocks noGrp="1"/>
          </p:cNvSpPr>
          <p:nvPr>
            <p:ph type="title"/>
          </p:nvPr>
        </p:nvSpPr>
        <p:spPr/>
        <p:txBody>
          <a:bodyPr/>
          <a:lstStyle/>
          <a:p>
            <a:r>
              <a:rPr lang="en-US" b="1" dirty="0"/>
              <a:t>11. Output Security &amp; Control</a:t>
            </a:r>
          </a:p>
        </p:txBody>
      </p:sp>
    </p:spTree>
    <p:extLst>
      <p:ext uri="{BB962C8B-B14F-4D97-AF65-F5344CB8AC3E}">
        <p14:creationId xmlns:p14="http://schemas.microsoft.com/office/powerpoint/2010/main" val="17943207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635250" cy="4428445"/>
          </a:xfrm>
        </p:spPr>
        <p:txBody>
          <a:bodyPr>
            <a:normAutofit/>
          </a:bodyPr>
          <a:lstStyle/>
          <a:p>
            <a:pPr algn="just"/>
            <a:r>
              <a:rPr lang="en-US" sz="2000" dirty="0"/>
              <a:t>To ensure output security, you must perform several important tasks. </a:t>
            </a:r>
          </a:p>
          <a:p>
            <a:pPr algn="just"/>
            <a:r>
              <a:rPr lang="en-US" sz="2000" dirty="0"/>
              <a:t>First, limit the number of printed copies and use a tracking procedure to account for each copy. </a:t>
            </a:r>
          </a:p>
          <a:p>
            <a:pPr algn="just"/>
            <a:r>
              <a:rPr lang="en-US" sz="2000" dirty="0"/>
              <a:t>When printed output is distributed from a central location, you should use specific procedures to ensure that the output is delivered to authorized recipients only. </a:t>
            </a:r>
          </a:p>
          <a:p>
            <a:pPr algn="just"/>
            <a:r>
              <a:rPr lang="en-US" sz="2000" dirty="0"/>
              <a:t>That is especially true when reports contain sensitive information, such as payroll data. </a:t>
            </a:r>
          </a:p>
          <a:p>
            <a:pPr algn="just"/>
            <a:r>
              <a:rPr lang="en-US" sz="2000" dirty="0"/>
              <a:t>All sensitive reports should be stored in secure areas. </a:t>
            </a:r>
          </a:p>
          <a:p>
            <a:pPr algn="just"/>
            <a:r>
              <a:rPr lang="en-US" sz="2000" dirty="0"/>
              <a:t>All pages of confidential reports should be labeled appropriately.</a:t>
            </a:r>
          </a:p>
        </p:txBody>
      </p:sp>
      <p:sp>
        <p:nvSpPr>
          <p:cNvPr id="4" name="Title 3"/>
          <p:cNvSpPr>
            <a:spLocks noGrp="1"/>
          </p:cNvSpPr>
          <p:nvPr>
            <p:ph type="title"/>
          </p:nvPr>
        </p:nvSpPr>
        <p:spPr/>
        <p:txBody>
          <a:bodyPr/>
          <a:lstStyle/>
          <a:p>
            <a:r>
              <a:rPr lang="en-US" b="1" dirty="0"/>
              <a:t>11. Output Security &amp; Control</a:t>
            </a:r>
          </a:p>
        </p:txBody>
      </p:sp>
    </p:spTree>
    <p:extLst>
      <p:ext uri="{BB962C8B-B14F-4D97-AF65-F5344CB8AC3E}">
        <p14:creationId xmlns:p14="http://schemas.microsoft.com/office/powerpoint/2010/main" val="14873358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482545" cy="4428445"/>
          </a:xfrm>
        </p:spPr>
        <p:txBody>
          <a:bodyPr>
            <a:normAutofit/>
          </a:bodyPr>
          <a:lstStyle/>
          <a:p>
            <a:pPr algn="just"/>
            <a:r>
              <a:rPr lang="en-US" sz="2000" dirty="0"/>
              <a:t>Every piece of information should be traceable back to the input data that produced it. </a:t>
            </a:r>
          </a:p>
          <a:p>
            <a:pPr algn="just"/>
            <a:r>
              <a:rPr lang="en-US" sz="2000" dirty="0"/>
              <a:t>That means that you must provide an </a:t>
            </a:r>
            <a:r>
              <a:rPr lang="en-US" sz="2000" b="1" dirty="0"/>
              <a:t>audit trail </a:t>
            </a:r>
            <a:r>
              <a:rPr lang="en-US" sz="2000" dirty="0"/>
              <a:t>that records the source of each data item and when it entered the system.</a:t>
            </a:r>
          </a:p>
          <a:p>
            <a:pPr algn="just"/>
            <a:r>
              <a:rPr lang="en-US" sz="2000" dirty="0"/>
              <a:t>In addition to recording the original source, an audit trail must show how and when data is accessed or changed, and by whom. </a:t>
            </a:r>
          </a:p>
          <a:p>
            <a:pPr algn="just"/>
            <a:r>
              <a:rPr lang="en-US" sz="2000" dirty="0"/>
              <a:t>All those actions must be logged in an audit trail file and monitored carefully.</a:t>
            </a:r>
          </a:p>
        </p:txBody>
      </p:sp>
      <p:sp>
        <p:nvSpPr>
          <p:cNvPr id="4" name="Title 3"/>
          <p:cNvSpPr>
            <a:spLocks noGrp="1"/>
          </p:cNvSpPr>
          <p:nvPr>
            <p:ph type="title"/>
          </p:nvPr>
        </p:nvSpPr>
        <p:spPr/>
        <p:txBody>
          <a:bodyPr/>
          <a:lstStyle/>
          <a:p>
            <a:r>
              <a:rPr lang="en-US" b="1" dirty="0"/>
              <a:t>11. Input Security &amp; Control</a:t>
            </a:r>
            <a:endParaRPr lang="en-US" dirty="0"/>
          </a:p>
        </p:txBody>
      </p:sp>
    </p:spTree>
    <p:extLst>
      <p:ext uri="{BB962C8B-B14F-4D97-AF65-F5344CB8AC3E}">
        <p14:creationId xmlns:p14="http://schemas.microsoft.com/office/powerpoint/2010/main" val="2876223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482545" cy="4428445"/>
          </a:xfrm>
        </p:spPr>
        <p:txBody>
          <a:bodyPr>
            <a:normAutofit lnSpcReduction="10000"/>
          </a:bodyPr>
          <a:lstStyle/>
          <a:p>
            <a:pPr algn="just"/>
            <a:r>
              <a:rPr lang="en-US" dirty="0"/>
              <a:t>Input design features will ensure the reliability of the systems and produce results from accurate data, or thus can be result in the production of erroneous information. </a:t>
            </a:r>
          </a:p>
          <a:p>
            <a:pPr algn="just"/>
            <a:r>
              <a:rPr lang="en-US" dirty="0"/>
              <a:t>The input design also determines whenever the user can interact efficiently with this system.    </a:t>
            </a:r>
          </a:p>
          <a:p>
            <a:pPr algn="just"/>
            <a:r>
              <a:rPr lang="en-US" dirty="0"/>
              <a:t>Input design consists of developing specifications and procedures for data preparation, the steps necessary to put transaction data into a usable from for processing and data entry, the activity of data into the computer processing.    </a:t>
            </a:r>
          </a:p>
          <a:p>
            <a:pPr algn="just"/>
            <a:endParaRPr lang="en-US" dirty="0"/>
          </a:p>
        </p:txBody>
      </p:sp>
      <p:sp>
        <p:nvSpPr>
          <p:cNvPr id="4" name="Title 3"/>
          <p:cNvSpPr>
            <a:spLocks noGrp="1"/>
          </p:cNvSpPr>
          <p:nvPr>
            <p:ph type="title"/>
          </p:nvPr>
        </p:nvSpPr>
        <p:spPr/>
        <p:txBody>
          <a:bodyPr/>
          <a:lstStyle/>
          <a:p>
            <a:r>
              <a:rPr lang="en-US" b="1" dirty="0"/>
              <a:t>1. Input Design</a:t>
            </a:r>
          </a:p>
        </p:txBody>
      </p:sp>
    </p:spTree>
    <p:extLst>
      <p:ext uri="{BB962C8B-B14F-4D97-AF65-F5344CB8AC3E}">
        <p14:creationId xmlns:p14="http://schemas.microsoft.com/office/powerpoint/2010/main" val="6593338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635250" cy="4734160"/>
          </a:xfrm>
        </p:spPr>
        <p:txBody>
          <a:bodyPr>
            <a:normAutofit/>
          </a:bodyPr>
          <a:lstStyle/>
          <a:p>
            <a:pPr algn="just"/>
            <a:r>
              <a:rPr lang="en-US" sz="2000" dirty="0"/>
              <a:t>A company must have procedures for handling source documents to ensure that data is not lost before it enters the system.</a:t>
            </a:r>
          </a:p>
          <a:p>
            <a:pPr algn="just"/>
            <a:r>
              <a:rPr lang="en-US" sz="2000" b="1" dirty="0"/>
              <a:t>Data security </a:t>
            </a:r>
            <a:r>
              <a:rPr lang="en-US" sz="2000" dirty="0"/>
              <a:t>policies and procedures protect data from loss or damage, which is a vital goal in every organization. If the safeguards are not 100% effective, data recovery utilities should be able to restore lost or damaged data. </a:t>
            </a:r>
          </a:p>
          <a:p>
            <a:pPr algn="just"/>
            <a:r>
              <a:rPr lang="en-US" sz="2000" dirty="0"/>
              <a:t>Once data is entered, the company should store source documents in a safe location for some specified length of time. </a:t>
            </a:r>
          </a:p>
          <a:p>
            <a:pPr algn="just"/>
            <a:r>
              <a:rPr lang="en-US" sz="2000" dirty="0"/>
              <a:t>The company should have a </a:t>
            </a:r>
            <a:r>
              <a:rPr lang="en-US" sz="2000" b="1" dirty="0"/>
              <a:t>records retention policy </a:t>
            </a:r>
            <a:r>
              <a:rPr lang="en-US" sz="2000" dirty="0"/>
              <a:t>that meets all legal requirements and business needs.</a:t>
            </a:r>
          </a:p>
        </p:txBody>
      </p:sp>
      <p:sp>
        <p:nvSpPr>
          <p:cNvPr id="4" name="Title 3"/>
          <p:cNvSpPr>
            <a:spLocks noGrp="1"/>
          </p:cNvSpPr>
          <p:nvPr>
            <p:ph type="title"/>
          </p:nvPr>
        </p:nvSpPr>
        <p:spPr/>
        <p:txBody>
          <a:bodyPr/>
          <a:lstStyle/>
          <a:p>
            <a:r>
              <a:rPr lang="en-US" b="1" dirty="0"/>
              <a:t>11. Input Security &amp; Control</a:t>
            </a:r>
            <a:endParaRPr lang="en-US" dirty="0"/>
          </a:p>
        </p:txBody>
      </p:sp>
    </p:spTree>
    <p:extLst>
      <p:ext uri="{BB962C8B-B14F-4D97-AF65-F5344CB8AC3E}">
        <p14:creationId xmlns:p14="http://schemas.microsoft.com/office/powerpoint/2010/main" val="415642862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669" y="1138425"/>
            <a:ext cx="7787955" cy="4886865"/>
          </a:xfrm>
        </p:spPr>
        <p:txBody>
          <a:bodyPr>
            <a:normAutofit/>
          </a:bodyPr>
          <a:lstStyle/>
          <a:p>
            <a:pPr algn="just"/>
            <a:r>
              <a:rPr lang="en-US" sz="2000" dirty="0"/>
              <a:t>The chapter described various types of printed reports, including detail, exception, and summary reports. </a:t>
            </a:r>
          </a:p>
          <a:p>
            <a:pPr algn="just"/>
            <a:r>
              <a:rPr lang="en-US" sz="2000" dirty="0"/>
              <a:t>You learned about the features and sections of reports, including control fields, control breaks, report headers and footers, page headers and footers, and group headers and footers. </a:t>
            </a:r>
          </a:p>
          <a:p>
            <a:pPr algn="just"/>
            <a:r>
              <a:rPr lang="en-US" sz="2000" dirty="0"/>
              <a:t>You also learned about other types of output, such as Web based information delivery, instant messaging, e-mail, and other specialized forms of output.</a:t>
            </a:r>
          </a:p>
        </p:txBody>
      </p:sp>
      <p:sp>
        <p:nvSpPr>
          <p:cNvPr id="4" name="Title 3"/>
          <p:cNvSpPr>
            <a:spLocks noGrp="1"/>
          </p:cNvSpPr>
          <p:nvPr>
            <p:ph type="title"/>
          </p:nvPr>
        </p:nvSpPr>
        <p:spPr/>
        <p:txBody>
          <a:bodyPr/>
          <a:lstStyle/>
          <a:p>
            <a:r>
              <a:rPr lang="en-US" b="1" dirty="0"/>
              <a:t>Summary</a:t>
            </a:r>
          </a:p>
        </p:txBody>
      </p:sp>
    </p:spTree>
    <p:extLst>
      <p:ext uri="{BB962C8B-B14F-4D97-AF65-F5344CB8AC3E}">
        <p14:creationId xmlns:p14="http://schemas.microsoft.com/office/powerpoint/2010/main" val="331465357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670" y="1138425"/>
            <a:ext cx="7635250" cy="4886865"/>
          </a:xfrm>
        </p:spPr>
        <p:txBody>
          <a:bodyPr>
            <a:normAutofit/>
          </a:bodyPr>
          <a:lstStyle/>
          <a:p>
            <a:pPr algn="just"/>
            <a:r>
              <a:rPr lang="en-US" sz="2000" dirty="0"/>
              <a:t>The discussion of data entry screen design explained the use of input masks and validation rules to reduce data errors. </a:t>
            </a:r>
          </a:p>
          <a:p>
            <a:pPr algn="just"/>
            <a:r>
              <a:rPr lang="en-US" sz="2000" dirty="0"/>
              <a:t>Input masks are like templates that only permit certain combinations of characters, and data validation rules can provide checks to ensure that inappropriate data is prevented from entering the system. </a:t>
            </a:r>
          </a:p>
          <a:p>
            <a:pPr algn="just"/>
            <a:r>
              <a:rPr lang="en-US" sz="2000" dirty="0"/>
              <a:t>These checks can include data sequence, existence, range and limit, reasonableness, and validity, among others.</a:t>
            </a:r>
          </a:p>
        </p:txBody>
      </p:sp>
      <p:sp>
        <p:nvSpPr>
          <p:cNvPr id="4" name="Title 3"/>
          <p:cNvSpPr>
            <a:spLocks noGrp="1"/>
          </p:cNvSpPr>
          <p:nvPr>
            <p:ph type="title"/>
          </p:nvPr>
        </p:nvSpPr>
        <p:spPr/>
        <p:txBody>
          <a:bodyPr/>
          <a:lstStyle/>
          <a:p>
            <a:r>
              <a:rPr lang="en-US" b="1" dirty="0"/>
              <a:t>Summary</a:t>
            </a:r>
          </a:p>
        </p:txBody>
      </p:sp>
    </p:spTree>
    <p:extLst>
      <p:ext uri="{BB962C8B-B14F-4D97-AF65-F5344CB8AC3E}">
        <p14:creationId xmlns:p14="http://schemas.microsoft.com/office/powerpoint/2010/main" val="21628479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7476" y="1138425"/>
            <a:ext cx="7569443" cy="4886865"/>
          </a:xfrm>
        </p:spPr>
        <p:txBody>
          <a:bodyPr>
            <a:normAutofit/>
          </a:bodyPr>
          <a:lstStyle/>
          <a:p>
            <a:pPr algn="just"/>
            <a:r>
              <a:rPr lang="en-US" sz="2000" dirty="0"/>
              <a:t>You also learned about batch and online input methods, input media and procedures, and input volume. </a:t>
            </a:r>
          </a:p>
          <a:p>
            <a:pPr algn="just"/>
            <a:r>
              <a:rPr lang="en-US" sz="2000" dirty="0"/>
              <a:t>Input methods include data capture and data entry. </a:t>
            </a:r>
          </a:p>
          <a:p>
            <a:pPr algn="just"/>
            <a:r>
              <a:rPr lang="en-US" sz="2000" dirty="0"/>
              <a:t>Data capture, which may be automated, involves identifying and recording source data. </a:t>
            </a:r>
          </a:p>
          <a:p>
            <a:pPr algn="just"/>
            <a:r>
              <a:rPr lang="en-US" sz="2000" dirty="0"/>
              <a:t>Data entry involves converting source data into a computer-readable form and entering it into the system. </a:t>
            </a:r>
          </a:p>
          <a:p>
            <a:pPr algn="just"/>
            <a:r>
              <a:rPr lang="en-US" sz="2000" dirty="0"/>
              <a:t>New technology offers optical and voice recognition systems, biological feedback devices, motion sensors, and a variety of graphical input devices.</a:t>
            </a:r>
          </a:p>
        </p:txBody>
      </p:sp>
      <p:sp>
        <p:nvSpPr>
          <p:cNvPr id="4" name="Title 3"/>
          <p:cNvSpPr>
            <a:spLocks noGrp="1"/>
          </p:cNvSpPr>
          <p:nvPr>
            <p:ph type="title"/>
          </p:nvPr>
        </p:nvSpPr>
        <p:spPr/>
        <p:txBody>
          <a:bodyPr/>
          <a:lstStyle/>
          <a:p>
            <a:r>
              <a:rPr lang="en-US" b="1" dirty="0"/>
              <a:t>Summary</a:t>
            </a:r>
          </a:p>
        </p:txBody>
      </p:sp>
    </p:spTree>
    <p:extLst>
      <p:ext uri="{BB962C8B-B14F-4D97-AF65-F5344CB8AC3E}">
        <p14:creationId xmlns:p14="http://schemas.microsoft.com/office/powerpoint/2010/main" val="397571074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4" y="1138425"/>
            <a:ext cx="7482545" cy="4886865"/>
          </a:xfrm>
        </p:spPr>
        <p:txBody>
          <a:bodyPr>
            <a:normAutofit/>
          </a:bodyPr>
          <a:lstStyle/>
          <a:p>
            <a:pPr algn="just"/>
            <a:r>
              <a:rPr lang="en-US" sz="2000" dirty="0"/>
              <a:t>Finally, you learned about security and control. Output control includes physical protection of data and reports, and control of unauthorized ports or devices that can extract data from the system. </a:t>
            </a:r>
          </a:p>
          <a:p>
            <a:pPr algn="just"/>
            <a:r>
              <a:rPr lang="en-US" sz="2000" dirty="0"/>
              <a:t>Input controls include audit trails, encryption, password security, data security, and the creation of access levels to limit persons authorized to view or use data.</a:t>
            </a:r>
          </a:p>
        </p:txBody>
      </p:sp>
      <p:sp>
        <p:nvSpPr>
          <p:cNvPr id="4" name="Title 3"/>
          <p:cNvSpPr>
            <a:spLocks noGrp="1"/>
          </p:cNvSpPr>
          <p:nvPr>
            <p:ph type="title"/>
          </p:nvPr>
        </p:nvSpPr>
        <p:spPr/>
        <p:txBody>
          <a:bodyPr/>
          <a:lstStyle/>
          <a:p>
            <a:r>
              <a:rPr lang="en-US" b="1" dirty="0"/>
              <a:t>Summary</a:t>
            </a:r>
          </a:p>
        </p:txBody>
      </p:sp>
    </p:spTree>
    <p:extLst>
      <p:ext uri="{BB962C8B-B14F-4D97-AF65-F5344CB8AC3E}">
        <p14:creationId xmlns:p14="http://schemas.microsoft.com/office/powerpoint/2010/main" val="227581525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r>
              <a:rPr lang="en-US" dirty="0"/>
              <a:t>Exercise</a:t>
            </a:r>
          </a:p>
        </p:txBody>
      </p:sp>
    </p:spTree>
    <p:extLst>
      <p:ext uri="{BB962C8B-B14F-4D97-AF65-F5344CB8AC3E}">
        <p14:creationId xmlns:p14="http://schemas.microsoft.com/office/powerpoint/2010/main" val="2583479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670" y="1290027"/>
            <a:ext cx="7787955" cy="4428445"/>
          </a:xfrm>
        </p:spPr>
        <p:txBody>
          <a:bodyPr>
            <a:normAutofit/>
          </a:bodyPr>
          <a:lstStyle/>
          <a:p>
            <a:r>
              <a:rPr lang="en-US" sz="2000" dirty="0"/>
              <a:t>Input technology has changed dramatically in recent years. In addition to traditional devices and methods, there has been a rapid expansion of new hardware and ways to capture and enter data into a system.</a:t>
            </a:r>
          </a:p>
          <a:p>
            <a:r>
              <a:rPr lang="en-US" sz="2000" dirty="0"/>
              <a:t>Input devices can be very traditional, or based on the latest technology. </a:t>
            </a:r>
          </a:p>
        </p:txBody>
      </p:sp>
      <p:sp>
        <p:nvSpPr>
          <p:cNvPr id="4" name="Title 3"/>
          <p:cNvSpPr>
            <a:spLocks noGrp="1"/>
          </p:cNvSpPr>
          <p:nvPr>
            <p:ph type="title"/>
          </p:nvPr>
        </p:nvSpPr>
        <p:spPr/>
        <p:txBody>
          <a:bodyPr/>
          <a:lstStyle/>
          <a:p>
            <a:r>
              <a:rPr lang="en-US" b="1" dirty="0"/>
              <a:t>1. Input design &amp; Technology issues</a:t>
            </a:r>
          </a:p>
        </p:txBody>
      </p:sp>
      <p:pic>
        <p:nvPicPr>
          <p:cNvPr id="5" name="Picture 4"/>
          <p:cNvPicPr/>
          <p:nvPr/>
        </p:nvPicPr>
        <p:blipFill rotWithShape="1">
          <a:blip r:embed="rId2"/>
          <a:srcRect l="23237" t="30484" r="17949" b="16388"/>
          <a:stretch/>
        </p:blipFill>
        <p:spPr bwMode="auto">
          <a:xfrm>
            <a:off x="2281425" y="3429001"/>
            <a:ext cx="5802790" cy="273251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7125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lstStyle/>
          <a:p>
            <a:pPr lvl="0"/>
            <a:r>
              <a:rPr lang="en-US" dirty="0"/>
              <a:t>Controlling the amount of input</a:t>
            </a:r>
          </a:p>
          <a:p>
            <a:pPr lvl="0"/>
            <a:r>
              <a:rPr lang="en-US" dirty="0"/>
              <a:t>Avoiding delay</a:t>
            </a:r>
          </a:p>
          <a:p>
            <a:pPr lvl="0"/>
            <a:r>
              <a:rPr lang="en-US" dirty="0"/>
              <a:t>Avoiding error in data</a:t>
            </a:r>
          </a:p>
          <a:p>
            <a:pPr lvl="0"/>
            <a:r>
              <a:rPr lang="en-US" dirty="0"/>
              <a:t>Avoiding extra steps</a:t>
            </a:r>
          </a:p>
          <a:p>
            <a:pPr lvl="0"/>
            <a:r>
              <a:rPr lang="en-US" dirty="0"/>
              <a:t>Keeping the process simple</a:t>
            </a:r>
          </a:p>
          <a:p>
            <a:r>
              <a:rPr lang="en-US" dirty="0"/>
              <a:t>to ensure the quality, accuracy, and timeliness of input data.</a:t>
            </a:r>
          </a:p>
          <a:p>
            <a:endParaRPr lang="en-US" dirty="0"/>
          </a:p>
        </p:txBody>
      </p:sp>
      <p:sp>
        <p:nvSpPr>
          <p:cNvPr id="4" name="Title 3"/>
          <p:cNvSpPr>
            <a:spLocks noGrp="1"/>
          </p:cNvSpPr>
          <p:nvPr>
            <p:ph type="title"/>
          </p:nvPr>
        </p:nvSpPr>
        <p:spPr/>
        <p:txBody>
          <a:bodyPr/>
          <a:lstStyle/>
          <a:p>
            <a:r>
              <a:rPr lang="en-US" b="1" dirty="0"/>
              <a:t>2. Objectives of Input Design</a:t>
            </a:r>
          </a:p>
        </p:txBody>
      </p:sp>
    </p:spTree>
    <p:extLst>
      <p:ext uri="{BB962C8B-B14F-4D97-AF65-F5344CB8AC3E}">
        <p14:creationId xmlns:p14="http://schemas.microsoft.com/office/powerpoint/2010/main" val="2108296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670" y="1138425"/>
            <a:ext cx="7787955" cy="4428445"/>
          </a:xfrm>
        </p:spPr>
        <p:txBody>
          <a:bodyPr>
            <a:normAutofit/>
          </a:bodyPr>
          <a:lstStyle/>
          <a:p>
            <a:pPr algn="just"/>
            <a:r>
              <a:rPr lang="en-US" sz="2000" b="1" dirty="0"/>
              <a:t>Data entry </a:t>
            </a:r>
            <a:r>
              <a:rPr lang="en-US" sz="2000" dirty="0"/>
              <a:t>is the process of manually entering data into the information system, usually in the form of keystrokes, mouse clicks, touch screens, or spoken words.</a:t>
            </a:r>
          </a:p>
          <a:p>
            <a:pPr algn="just"/>
            <a:r>
              <a:rPr lang="en-US" sz="2000" u="sng" dirty="0"/>
              <a:t>Guidelines</a:t>
            </a:r>
            <a:r>
              <a:rPr lang="en-US" sz="2000" dirty="0"/>
              <a:t>: </a:t>
            </a:r>
          </a:p>
          <a:p>
            <a:pPr lvl="1" algn="just"/>
            <a:r>
              <a:rPr lang="en-US" sz="1800" dirty="0"/>
              <a:t>Restrict user access to screen locations where data is entered. After the operator enters a Customer ID, the insertion point should move automatically to the entry location for the next field.</a:t>
            </a:r>
          </a:p>
        </p:txBody>
      </p:sp>
      <p:sp>
        <p:nvSpPr>
          <p:cNvPr id="4" name="Title 3"/>
          <p:cNvSpPr>
            <a:spLocks noGrp="1"/>
          </p:cNvSpPr>
          <p:nvPr>
            <p:ph type="title"/>
          </p:nvPr>
        </p:nvSpPr>
        <p:spPr/>
        <p:txBody>
          <a:bodyPr>
            <a:normAutofit/>
          </a:bodyPr>
          <a:lstStyle/>
          <a:p>
            <a:r>
              <a:rPr lang="en-US" b="1" dirty="0"/>
              <a:t>3. Data entry</a:t>
            </a:r>
          </a:p>
        </p:txBody>
      </p:sp>
    </p:spTree>
    <p:extLst>
      <p:ext uri="{BB962C8B-B14F-4D97-AF65-F5344CB8AC3E}">
        <p14:creationId xmlns:p14="http://schemas.microsoft.com/office/powerpoint/2010/main" val="884340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75" y="1138425"/>
            <a:ext cx="7016195" cy="4428445"/>
          </a:xfrm>
        </p:spPr>
        <p:txBody>
          <a:bodyPr/>
          <a:lstStyle/>
          <a:p>
            <a:r>
              <a:rPr lang="en-US" sz="1800" dirty="0"/>
              <a:t>Restrict user access to screen locations where data is entered. After the operator enters a Customer ID, the insertion point should move automatically to the entry location for the next field.</a:t>
            </a:r>
          </a:p>
          <a:p>
            <a:endParaRPr lang="en-US" dirty="0"/>
          </a:p>
        </p:txBody>
      </p:sp>
      <p:sp>
        <p:nvSpPr>
          <p:cNvPr id="4" name="Title 3"/>
          <p:cNvSpPr>
            <a:spLocks noGrp="1"/>
          </p:cNvSpPr>
          <p:nvPr>
            <p:ph type="title"/>
          </p:nvPr>
        </p:nvSpPr>
        <p:spPr/>
        <p:txBody>
          <a:bodyPr>
            <a:normAutofit/>
          </a:bodyPr>
          <a:lstStyle/>
          <a:p>
            <a:r>
              <a:rPr lang="en-US" dirty="0"/>
              <a:t>3. Guideline for data entry screen design</a:t>
            </a:r>
          </a:p>
        </p:txBody>
      </p:sp>
      <p:pic>
        <p:nvPicPr>
          <p:cNvPr id="5" name="Picture 4"/>
          <p:cNvPicPr/>
          <p:nvPr/>
        </p:nvPicPr>
        <p:blipFill rotWithShape="1">
          <a:blip r:embed="rId2">
            <a:extLst>
              <a:ext uri="{28A0092B-C50C-407E-A947-70E740481C1C}">
                <a14:useLocalDpi xmlns:a14="http://schemas.microsoft.com/office/drawing/2010/main" val="0"/>
              </a:ext>
            </a:extLst>
          </a:blip>
          <a:srcRect l="48558" t="41310" r="14423" b="6268"/>
          <a:stretch/>
        </p:blipFill>
        <p:spPr bwMode="auto">
          <a:xfrm>
            <a:off x="2739540" y="2360065"/>
            <a:ext cx="5344675" cy="3054099"/>
          </a:xfrm>
          <a:prstGeom prst="rect">
            <a:avLst/>
          </a:prstGeom>
          <a:noFill/>
          <a:ln>
            <a:noFill/>
          </a:ln>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18571328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74ba9d94b8a54b164da9e41dc340c69f521d3f5"/>
</p:tagLst>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10F6A4F36DF204FB3C16784D167E7B7" ma:contentTypeVersion="10" ma:contentTypeDescription="Create a new document." ma:contentTypeScope="" ma:versionID="93d4b72b9b68efcbfe5fb067c0e09cec">
  <xsd:schema xmlns:xsd="http://www.w3.org/2001/XMLSchema" xmlns:xs="http://www.w3.org/2001/XMLSchema" xmlns:p="http://schemas.microsoft.com/office/2006/metadata/properties" xmlns:ns3="9e794113-2e98-4adb-8f01-5be733aed9b2" targetNamespace="http://schemas.microsoft.com/office/2006/metadata/properties" ma:root="true" ma:fieldsID="d137f2ba67fbceb8928121093aeede6c" ns3:_="">
    <xsd:import namespace="9e794113-2e98-4adb-8f01-5be733aed9b2"/>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794113-2e98-4adb-8f01-5be733aed9b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418BA66-0917-41CF-9D2B-67C6DB1980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e794113-2e98-4adb-8f01-5be733aed9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16CB78A-DD21-4D9B-B3FA-FB226DF83D00}">
  <ds:schemaRefs>
    <ds:schemaRef ds:uri="http://schemas.microsoft.com/sharepoint/v3/contenttype/forms"/>
  </ds:schemaRefs>
</ds:datastoreItem>
</file>

<file path=customXml/itemProps3.xml><?xml version="1.0" encoding="utf-8"?>
<ds:datastoreItem xmlns:ds="http://schemas.openxmlformats.org/officeDocument/2006/customXml" ds:itemID="{8874FCDB-E0D8-4ECE-B26D-D701E4585D7F}">
  <ds:schemaRefs>
    <ds:schemaRef ds:uri="http://purl.org/dc/elements/1.1/"/>
    <ds:schemaRef ds:uri="http://purl.org/dc/terms/"/>
    <ds:schemaRef ds:uri="http://purl.org/dc/dcmitype/"/>
    <ds:schemaRef ds:uri="http://schemas.microsoft.com/office/2006/metadata/properties"/>
    <ds:schemaRef ds:uri="9e794113-2e98-4adb-8f01-5be733aed9b2"/>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900</TotalTime>
  <Words>3865</Words>
  <Application>Microsoft Office PowerPoint</Application>
  <PresentationFormat>On-screen Show (4:3)</PresentationFormat>
  <Paragraphs>266</Paragraphs>
  <Slides>55</Slides>
  <Notes>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55</vt:i4>
      </vt:variant>
    </vt:vector>
  </HeadingPairs>
  <TitlesOfParts>
    <vt:vector size="63" baseType="lpstr">
      <vt:lpstr>Arial</vt:lpstr>
      <vt:lpstr>Arial Rounded MT Bold</vt:lpstr>
      <vt:lpstr>Calibri</vt:lpstr>
      <vt:lpstr>Tw Cen MT</vt:lpstr>
      <vt:lpstr>Tw Cen MT Condensed</vt:lpstr>
      <vt:lpstr>Wingdings 3</vt:lpstr>
      <vt:lpstr>Custom Design</vt:lpstr>
      <vt:lpstr>Integral</vt:lpstr>
      <vt:lpstr>PowerPoint Presentation</vt:lpstr>
      <vt:lpstr>Course Learning Outcome</vt:lpstr>
      <vt:lpstr>CHAPTER 4: SYSTEM DESIGN</vt:lpstr>
      <vt:lpstr>PowerPoint Presentation</vt:lpstr>
      <vt:lpstr>1. Input Design</vt:lpstr>
      <vt:lpstr>1. Input design &amp; Technology issues</vt:lpstr>
      <vt:lpstr>2. Objectives of Input Design</vt:lpstr>
      <vt:lpstr>3. Data entry</vt:lpstr>
      <vt:lpstr>3. Guideline for data entry screen design</vt:lpstr>
      <vt:lpstr>3. Guideline for data entry screen design</vt:lpstr>
      <vt:lpstr>3. Guideline for data entry screen design</vt:lpstr>
      <vt:lpstr>3. Guideline for data entry screen design</vt:lpstr>
      <vt:lpstr>4. Data Capture vs Data Entry</vt:lpstr>
      <vt:lpstr>4. Input and Data Entry methods</vt:lpstr>
      <vt:lpstr>6. Input Mask</vt:lpstr>
      <vt:lpstr>6. Input Mask</vt:lpstr>
      <vt:lpstr>6. Input Mask</vt:lpstr>
      <vt:lpstr>6. Validation Rules</vt:lpstr>
      <vt:lpstr> 6. Input masks and validation rules to reduce input errors   </vt:lpstr>
      <vt:lpstr>1. Sequence Check</vt:lpstr>
      <vt:lpstr>2. Existence Check</vt:lpstr>
      <vt:lpstr>3. Data type check</vt:lpstr>
      <vt:lpstr>4. Range Check</vt:lpstr>
      <vt:lpstr>5. Reasonableness Check</vt:lpstr>
      <vt:lpstr>6. Validity Check</vt:lpstr>
      <vt:lpstr>7. Combination Check</vt:lpstr>
      <vt:lpstr>8. Batch Control</vt:lpstr>
      <vt:lpstr>7. Input Controls</vt:lpstr>
      <vt:lpstr>8. Output Types and Technologies</vt:lpstr>
      <vt:lpstr>8. Output Types and Technologies</vt:lpstr>
      <vt:lpstr>8. Output Types and Technologies</vt:lpstr>
      <vt:lpstr>9. Report Design</vt:lpstr>
      <vt:lpstr>9. Types of report</vt:lpstr>
      <vt:lpstr>1. Detail Report</vt:lpstr>
      <vt:lpstr>2. Exception Report</vt:lpstr>
      <vt:lpstr>3. Summary Report</vt:lpstr>
      <vt:lpstr>10. Report Design</vt:lpstr>
      <vt:lpstr>10. Report Design Principles</vt:lpstr>
      <vt:lpstr>10. Report Design Principles</vt:lpstr>
      <vt:lpstr>10. Report Design Principles</vt:lpstr>
      <vt:lpstr>10. Report Design Principles</vt:lpstr>
      <vt:lpstr>10. Report Design Principles</vt:lpstr>
      <vt:lpstr>10. Report Design Principles</vt:lpstr>
      <vt:lpstr>10. Report Design Principles</vt:lpstr>
      <vt:lpstr>10. Report Design Principles</vt:lpstr>
      <vt:lpstr>10. Report Design Principles</vt:lpstr>
      <vt:lpstr>11. Output Security &amp; Control</vt:lpstr>
      <vt:lpstr>11. Output Security &amp; Control</vt:lpstr>
      <vt:lpstr>11. Input Security &amp; Control</vt:lpstr>
      <vt:lpstr>11. Input Security &amp; Control</vt:lpstr>
      <vt:lpstr>Summary</vt:lpstr>
      <vt:lpstr>Summary</vt:lpstr>
      <vt:lpstr>Summary</vt:lpstr>
      <vt:lpstr>Summary</vt:lpstr>
      <vt:lpstr>Exercise</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dc:creator>
  <cp:lastModifiedBy>UMAIMAH MOKHTAR</cp:lastModifiedBy>
  <cp:revision>134</cp:revision>
  <dcterms:created xsi:type="dcterms:W3CDTF">2013-08-21T19:17:07Z</dcterms:created>
  <dcterms:modified xsi:type="dcterms:W3CDTF">2023-02-02T08:40:56Z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0x010100C10F6A4F36DF204FB3C16784D167E7B7</vt:lpwstr>
  </property>
</Properties>
</file>

<file path=docProps/thumbnail.jpeg>
</file>